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notesSlides/notesSlide1.xml" ContentType="application/vnd.openxmlformats-officedocument.presentationml.notesSl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7" r:id="rId3"/>
  </p:sldMasterIdLst>
  <p:notesMasterIdLst>
    <p:notesMasterId r:id="rId31"/>
  </p:notesMasterIdLst>
  <p:handoutMasterIdLst>
    <p:handoutMasterId r:id="rId32"/>
  </p:handoutMasterIdLst>
  <p:sldIdLst>
    <p:sldId id="256" r:id="rId4"/>
    <p:sldId id="328" r:id="rId5"/>
    <p:sldId id="327" r:id="rId6"/>
    <p:sldId id="313" r:id="rId7"/>
    <p:sldId id="302" r:id="rId8"/>
    <p:sldId id="301" r:id="rId9"/>
    <p:sldId id="300" r:id="rId10"/>
    <p:sldId id="309" r:id="rId11"/>
    <p:sldId id="299" r:id="rId12"/>
    <p:sldId id="297" r:id="rId13"/>
    <p:sldId id="298" r:id="rId14"/>
    <p:sldId id="305" r:id="rId15"/>
    <p:sldId id="340" r:id="rId16"/>
    <p:sldId id="341" r:id="rId17"/>
    <p:sldId id="307" r:id="rId18"/>
    <p:sldId id="308" r:id="rId19"/>
    <p:sldId id="314" r:id="rId20"/>
    <p:sldId id="306" r:id="rId21"/>
    <p:sldId id="315" r:id="rId22"/>
    <p:sldId id="324" r:id="rId23"/>
    <p:sldId id="319" r:id="rId24"/>
    <p:sldId id="323" r:id="rId25"/>
    <p:sldId id="321" r:id="rId26"/>
    <p:sldId id="339" r:id="rId27"/>
    <p:sldId id="330" r:id="rId28"/>
    <p:sldId id="343" r:id="rId29"/>
    <p:sldId id="325" r:id="rId30"/>
  </p:sldIdLst>
  <p:sldSz cx="9144000" cy="6858000" type="screen4x3"/>
  <p:notesSz cx="7086600" cy="9372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2">
          <p15:clr>
            <a:srgbClr val="A4A3A4"/>
          </p15:clr>
        </p15:guide>
        <p15:guide id="2" pos="223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496" y="-78"/>
      </p:cViewPr>
      <p:guideLst>
        <p:guide orient="horz" pos="2952"/>
        <p:guide pos="223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hardiso\Documents\ESS\Superior%20Energy%20Performance\EM%20Toolkit\Phase%20IV%20Cleanup\Step%207\Step%207.1%20Example%20Mgt.%20Review%20Info%2009_29_2011%20REPLACE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Brenda\Documents\1-eguide%20restructure\New%20Step%206-6.1-6.2-6.3%20sent%20to%20Holly%201-16-13\CPAR%20chart%20for%20Holly.xlsx" TargetMode="External"/><Relationship Id="rId1" Type="http://schemas.openxmlformats.org/officeDocument/2006/relationships/themeOverride" Target="../theme/themeOverride10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hardiso\Documents\ESS\Superior%20Energy%20Performance\EM%20Toolkit\Phase%20IV%20Cleanup\Step%207\Step%207.1%20Example%20Mgt.%20Review%20Info%2009_29_2011%20REPLACE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hardiso\Documents\ESS\Superior%20Energy%20Performance\EM%20Toolkit\Phase%20IV%20Cleanup\Step%207\Step%207.1%20Example%20Mgt.%20Review%20Info%2009_29_2011%20REPLACE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hardiso\Documents\ESS\Superior%20Energy%20Performance\EM%20Toolkit\Phase%20IV%20Cleanup\Step%207\Step%207.1%20Example%20Mgt.%20Review%20Info%2009_29_2011%20REPLACE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hardiso\Documents\ESS\Superior%20Energy%20Performance\EM%20Toolkit\Phase%20IV%20Cleanup\Step%207\Step%207.1%20Example%20Mgt.%20Review%20Info%2009_29_2011%20REPLACE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hardiso\Documents\ESS\Superior%20Energy%20Performance\EM%20Toolkit\Phase%20IV%20Cleanup\Step%207\Step%207.1%20Example%20Mgt.%20Review%20Info%2009_29_2011%20REPLACE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hardiso\Documents\ESS\Superior%20Energy%20Performance\EM%20Toolkit\Phase%20IV%20Cleanup\Step%207\Step%207.1%20Example%20Mgt.%20Review%20Info%2009_29_2011%20REPLACE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hardiso\Documents\ESS\Superior%20Energy%20Performance\EM%20Toolkit\Phase%20IV%20Cleanup\Step%207\Step%207.1%20Example%20Mgt.%20Review%20Info%2009_29_2011%20REPLACE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\\veratlfile2\public$\ISO%20Quality%20System%20Documents\Management%20Review\2012\11-28-2012\Internal%20Audits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Facility Consumption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'Energy Data Gas'!$H$5</c:f>
              <c:strCache>
                <c:ptCount val="1"/>
                <c:pt idx="0">
                  <c:v>Facility Actual</c:v>
                </c:pt>
              </c:strCache>
            </c:strRef>
          </c:tx>
          <c:marker>
            <c:symbol val="none"/>
          </c:marker>
          <c:cat>
            <c:numRef>
              <c:f>'Energy Data Gas'!$B$7:$B$18</c:f>
              <c:numCache>
                <c:formatCode>m/d/yy;@</c:formatCode>
                <c:ptCount val="12"/>
                <c:pt idx="0">
                  <c:v>40201</c:v>
                </c:pt>
                <c:pt idx="1">
                  <c:v>40233</c:v>
                </c:pt>
                <c:pt idx="2">
                  <c:v>40261</c:v>
                </c:pt>
                <c:pt idx="3">
                  <c:v>40291</c:v>
                </c:pt>
                <c:pt idx="4">
                  <c:v>40320</c:v>
                </c:pt>
                <c:pt idx="5">
                  <c:v>40352</c:v>
                </c:pt>
                <c:pt idx="6">
                  <c:v>40382</c:v>
                </c:pt>
                <c:pt idx="7">
                  <c:v>40412</c:v>
                </c:pt>
                <c:pt idx="8">
                  <c:v>40442</c:v>
                </c:pt>
                <c:pt idx="9">
                  <c:v>40473</c:v>
                </c:pt>
                <c:pt idx="10">
                  <c:v>40504</c:v>
                </c:pt>
                <c:pt idx="11">
                  <c:v>40533</c:v>
                </c:pt>
              </c:numCache>
            </c:numRef>
          </c:cat>
          <c:val>
            <c:numRef>
              <c:f>'Energy Data Gas'!$H$7:$H$18</c:f>
              <c:numCache>
                <c:formatCode>#,##0</c:formatCode>
                <c:ptCount val="12"/>
                <c:pt idx="0">
                  <c:v>6238</c:v>
                </c:pt>
                <c:pt idx="1">
                  <c:v>6647</c:v>
                </c:pt>
                <c:pt idx="2">
                  <c:v>6997</c:v>
                </c:pt>
                <c:pt idx="3">
                  <c:v>6742</c:v>
                </c:pt>
                <c:pt idx="4">
                  <c:v>6685</c:v>
                </c:pt>
                <c:pt idx="5">
                  <c:v>6017</c:v>
                </c:pt>
                <c:pt idx="6">
                  <c:v>5994</c:v>
                </c:pt>
                <c:pt idx="7">
                  <c:v>6820</c:v>
                </c:pt>
                <c:pt idx="8">
                  <c:v>6756</c:v>
                </c:pt>
                <c:pt idx="9">
                  <c:v>6895</c:v>
                </c:pt>
                <c:pt idx="10">
                  <c:v>7197</c:v>
                </c:pt>
                <c:pt idx="11">
                  <c:v>7397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'Energy Data Gas'!$G$5</c:f>
              <c:strCache>
                <c:ptCount val="1"/>
                <c:pt idx="0">
                  <c:v>Facility Target</c:v>
                </c:pt>
              </c:strCache>
            </c:strRef>
          </c:tx>
          <c:marker>
            <c:symbol val="none"/>
          </c:marker>
          <c:cat>
            <c:numRef>
              <c:f>'Energy Data Gas'!$B$7:$B$18</c:f>
              <c:numCache>
                <c:formatCode>m/d/yy;@</c:formatCode>
                <c:ptCount val="12"/>
                <c:pt idx="0">
                  <c:v>40201</c:v>
                </c:pt>
                <c:pt idx="1">
                  <c:v>40233</c:v>
                </c:pt>
                <c:pt idx="2">
                  <c:v>40261</c:v>
                </c:pt>
                <c:pt idx="3">
                  <c:v>40291</c:v>
                </c:pt>
                <c:pt idx="4">
                  <c:v>40320</c:v>
                </c:pt>
                <c:pt idx="5">
                  <c:v>40352</c:v>
                </c:pt>
                <c:pt idx="6">
                  <c:v>40382</c:v>
                </c:pt>
                <c:pt idx="7">
                  <c:v>40412</c:v>
                </c:pt>
                <c:pt idx="8">
                  <c:v>40442</c:v>
                </c:pt>
                <c:pt idx="9">
                  <c:v>40473</c:v>
                </c:pt>
                <c:pt idx="10">
                  <c:v>40504</c:v>
                </c:pt>
                <c:pt idx="11">
                  <c:v>40533</c:v>
                </c:pt>
              </c:numCache>
            </c:numRef>
          </c:cat>
          <c:val>
            <c:numRef>
              <c:f>'Energy Data Gas'!$G$7:$G$18</c:f>
              <c:numCache>
                <c:formatCode>#,##0</c:formatCode>
                <c:ptCount val="12"/>
                <c:pt idx="0">
                  <c:v>6004</c:v>
                </c:pt>
                <c:pt idx="1">
                  <c:v>6376</c:v>
                </c:pt>
                <c:pt idx="2">
                  <c:v>6832.1393500000004</c:v>
                </c:pt>
                <c:pt idx="3">
                  <c:v>6438.2663000000011</c:v>
                </c:pt>
                <c:pt idx="4">
                  <c:v>6363.7166452500014</c:v>
                </c:pt>
                <c:pt idx="5">
                  <c:v>5822.6673633</c:v>
                </c:pt>
                <c:pt idx="6">
                  <c:v>5858.0447423999985</c:v>
                </c:pt>
                <c:pt idx="7">
                  <c:v>5905.7761269000002</c:v>
                </c:pt>
                <c:pt idx="8">
                  <c:v>5949.4126000000024</c:v>
                </c:pt>
                <c:pt idx="9">
                  <c:v>6130.1805000000013</c:v>
                </c:pt>
                <c:pt idx="10">
                  <c:v>6362.1535000000003</c:v>
                </c:pt>
                <c:pt idx="11">
                  <c:v>6445.0010000000002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5587944"/>
        <c:axId val="435588336"/>
      </c:lineChart>
      <c:dateAx>
        <c:axId val="435587944"/>
        <c:scaling>
          <c:orientation val="minMax"/>
        </c:scaling>
        <c:delete val="0"/>
        <c:axPos val="b"/>
        <c:numFmt formatCode="m/d/yy;@" sourceLinked="1"/>
        <c:majorTickMark val="out"/>
        <c:minorTickMark val="none"/>
        <c:tickLblPos val="nextTo"/>
        <c:crossAx val="435588336"/>
        <c:crosses val="autoZero"/>
        <c:auto val="1"/>
        <c:lblOffset val="100"/>
        <c:baseTimeUnit val="months"/>
      </c:dateAx>
      <c:valAx>
        <c:axId val="435588336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Btu/lb</a:t>
                </a:r>
              </a:p>
            </c:rich>
          </c:tx>
          <c:layout/>
          <c:overlay val="0"/>
        </c:title>
        <c:numFmt formatCode="#,##0" sourceLinked="1"/>
        <c:majorTickMark val="out"/>
        <c:minorTickMark val="none"/>
        <c:tickLblPos val="nextTo"/>
        <c:crossAx val="4355879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Open Action CPARs</a:t>
            </a:r>
          </a:p>
          <a:p>
            <a:pPr>
              <a:defRPr/>
            </a:pPr>
            <a:r>
              <a:rPr lang="en-US" sz="1200" baseline="0"/>
              <a:t>Graphic shows month in which the action is/was due.</a:t>
            </a:r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v>September</c:v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Sheet1!$B$11</c:f>
              <c:numCache>
                <c:formatCode>General</c:formatCode>
                <c:ptCount val="1"/>
              </c:numCache>
            </c:numRef>
          </c:cat>
          <c:val>
            <c:numRef>
              <c:f>Sheet1!$B$12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1"/>
          <c:order val="1"/>
          <c:tx>
            <c:v>October</c:v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Sheet1!$B$11</c:f>
              <c:numCache>
                <c:formatCode>General</c:formatCode>
                <c:ptCount val="1"/>
              </c:numCache>
            </c:numRef>
          </c:cat>
          <c:val>
            <c:numRef>
              <c:f>Sheet1!$B$13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2"/>
          <c:order val="2"/>
          <c:tx>
            <c:v>November</c:v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Sheet1!$B$11</c:f>
              <c:numCache>
                <c:formatCode>General</c:formatCode>
                <c:ptCount val="1"/>
              </c:numCache>
            </c:numRef>
          </c:cat>
          <c:val>
            <c:numRef>
              <c:f>Sheet1!$B$14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3"/>
          <c:order val="3"/>
          <c:tx>
            <c:v>December</c:v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Sheet1!$B$11</c:f>
              <c:numCache>
                <c:formatCode>General</c:formatCode>
                <c:ptCount val="1"/>
              </c:numCache>
            </c:numRef>
          </c:cat>
          <c:val>
            <c:numRef>
              <c:f>Sheet1!$B$15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4"/>
          <c:order val="4"/>
          <c:tx>
            <c:v>January</c:v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Sheet1!$B$11</c:f>
              <c:numCache>
                <c:formatCode>General</c:formatCode>
                <c:ptCount val="1"/>
              </c:numCache>
            </c:numRef>
          </c:cat>
          <c:val>
            <c:numRef>
              <c:f>Sheet1!$B$16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448232208"/>
        <c:axId val="448232600"/>
      </c:barChart>
      <c:catAx>
        <c:axId val="448232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448232600"/>
        <c:crosses val="autoZero"/>
        <c:auto val="1"/>
        <c:lblAlgn val="ctr"/>
        <c:lblOffset val="100"/>
        <c:noMultiLvlLbl val="0"/>
      </c:catAx>
      <c:valAx>
        <c:axId val="4482326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spPr>
          <a:ln w="9525">
            <a:noFill/>
          </a:ln>
        </c:spPr>
        <c:crossAx val="448232208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Boiler Consumption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'Energy Data Gas'!$D$5</c:f>
              <c:strCache>
                <c:ptCount val="1"/>
                <c:pt idx="0">
                  <c:v>Boiler Actual</c:v>
                </c:pt>
              </c:strCache>
            </c:strRef>
          </c:tx>
          <c:marker>
            <c:symbol val="none"/>
          </c:marker>
          <c:cat>
            <c:numRef>
              <c:f>'Energy Data Gas'!$B$7:$B$18</c:f>
              <c:numCache>
                <c:formatCode>m/d/yy;@</c:formatCode>
                <c:ptCount val="12"/>
                <c:pt idx="0">
                  <c:v>40201</c:v>
                </c:pt>
                <c:pt idx="1">
                  <c:v>40233</c:v>
                </c:pt>
                <c:pt idx="2">
                  <c:v>40261</c:v>
                </c:pt>
                <c:pt idx="3">
                  <c:v>40291</c:v>
                </c:pt>
                <c:pt idx="4">
                  <c:v>40320</c:v>
                </c:pt>
                <c:pt idx="5">
                  <c:v>40352</c:v>
                </c:pt>
                <c:pt idx="6">
                  <c:v>40382</c:v>
                </c:pt>
                <c:pt idx="7">
                  <c:v>40412</c:v>
                </c:pt>
                <c:pt idx="8">
                  <c:v>40442</c:v>
                </c:pt>
                <c:pt idx="9">
                  <c:v>40473</c:v>
                </c:pt>
                <c:pt idx="10">
                  <c:v>40504</c:v>
                </c:pt>
                <c:pt idx="11">
                  <c:v>40533</c:v>
                </c:pt>
              </c:numCache>
            </c:numRef>
          </c:cat>
          <c:val>
            <c:numRef>
              <c:f>'Energy Data Gas'!$D$7:$D$18</c:f>
              <c:numCache>
                <c:formatCode>#,##0</c:formatCode>
                <c:ptCount val="12"/>
                <c:pt idx="0">
                  <c:v>3506</c:v>
                </c:pt>
                <c:pt idx="1">
                  <c:v>3604</c:v>
                </c:pt>
                <c:pt idx="2">
                  <c:v>3752</c:v>
                </c:pt>
                <c:pt idx="3">
                  <c:v>3719</c:v>
                </c:pt>
                <c:pt idx="4">
                  <c:v>3525</c:v>
                </c:pt>
                <c:pt idx="5">
                  <c:v>3205</c:v>
                </c:pt>
                <c:pt idx="6">
                  <c:v>2935</c:v>
                </c:pt>
                <c:pt idx="7">
                  <c:v>3391</c:v>
                </c:pt>
                <c:pt idx="8">
                  <c:v>3360</c:v>
                </c:pt>
                <c:pt idx="9">
                  <c:v>3728</c:v>
                </c:pt>
                <c:pt idx="10">
                  <c:v>4130</c:v>
                </c:pt>
                <c:pt idx="11">
                  <c:v>4345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'Energy Data Gas'!$C$5</c:f>
              <c:strCache>
                <c:ptCount val="1"/>
                <c:pt idx="0">
                  <c:v>Boiler Target</c:v>
                </c:pt>
              </c:strCache>
            </c:strRef>
          </c:tx>
          <c:marker>
            <c:symbol val="none"/>
          </c:marker>
          <c:cat>
            <c:numRef>
              <c:f>'Energy Data Gas'!$B$7:$B$18</c:f>
              <c:numCache>
                <c:formatCode>m/d/yy;@</c:formatCode>
                <c:ptCount val="12"/>
                <c:pt idx="0">
                  <c:v>40201</c:v>
                </c:pt>
                <c:pt idx="1">
                  <c:v>40233</c:v>
                </c:pt>
                <c:pt idx="2">
                  <c:v>40261</c:v>
                </c:pt>
                <c:pt idx="3">
                  <c:v>40291</c:v>
                </c:pt>
                <c:pt idx="4">
                  <c:v>40320</c:v>
                </c:pt>
                <c:pt idx="5">
                  <c:v>40352</c:v>
                </c:pt>
                <c:pt idx="6">
                  <c:v>40382</c:v>
                </c:pt>
                <c:pt idx="7">
                  <c:v>40412</c:v>
                </c:pt>
                <c:pt idx="8">
                  <c:v>40442</c:v>
                </c:pt>
                <c:pt idx="9">
                  <c:v>40473</c:v>
                </c:pt>
                <c:pt idx="10">
                  <c:v>40504</c:v>
                </c:pt>
                <c:pt idx="11">
                  <c:v>40533</c:v>
                </c:pt>
              </c:numCache>
            </c:numRef>
          </c:cat>
          <c:val>
            <c:numRef>
              <c:f>'Energy Data Gas'!$C$7:$C$18</c:f>
              <c:numCache>
                <c:formatCode>#,##0</c:formatCode>
                <c:ptCount val="12"/>
                <c:pt idx="0">
                  <c:v>3371</c:v>
                </c:pt>
                <c:pt idx="1">
                  <c:v>3440</c:v>
                </c:pt>
                <c:pt idx="2">
                  <c:v>3635</c:v>
                </c:pt>
                <c:pt idx="3">
                  <c:v>3532</c:v>
                </c:pt>
                <c:pt idx="4">
                  <c:v>3339</c:v>
                </c:pt>
                <c:pt idx="5">
                  <c:v>3108</c:v>
                </c:pt>
                <c:pt idx="6">
                  <c:v>2875</c:v>
                </c:pt>
                <c:pt idx="7">
                  <c:v>3012</c:v>
                </c:pt>
                <c:pt idx="8">
                  <c:v>3245</c:v>
                </c:pt>
                <c:pt idx="9">
                  <c:v>3543</c:v>
                </c:pt>
                <c:pt idx="10">
                  <c:v>3616</c:v>
                </c:pt>
                <c:pt idx="11">
                  <c:v>3702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5589120"/>
        <c:axId val="435589512"/>
      </c:lineChart>
      <c:dateAx>
        <c:axId val="435589120"/>
        <c:scaling>
          <c:orientation val="minMax"/>
        </c:scaling>
        <c:delete val="0"/>
        <c:axPos val="b"/>
        <c:numFmt formatCode="m/d/yy;@" sourceLinked="1"/>
        <c:majorTickMark val="out"/>
        <c:minorTickMark val="none"/>
        <c:tickLblPos val="nextTo"/>
        <c:crossAx val="435589512"/>
        <c:crosses val="autoZero"/>
        <c:auto val="1"/>
        <c:lblOffset val="100"/>
        <c:baseTimeUnit val="months"/>
      </c:dateAx>
      <c:valAx>
        <c:axId val="435589512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Btu/lb</a:t>
                </a:r>
              </a:p>
            </c:rich>
          </c:tx>
          <c:layout/>
          <c:overlay val="0"/>
        </c:title>
        <c:numFmt formatCode="#,##0" sourceLinked="1"/>
        <c:majorTickMark val="out"/>
        <c:minorTickMark val="none"/>
        <c:tickLblPos val="nextTo"/>
        <c:crossAx val="4355891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Dryer Consumption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'Energy Data Gas'!$F$5</c:f>
              <c:strCache>
                <c:ptCount val="1"/>
                <c:pt idx="0">
                  <c:v>Dryer Actual</c:v>
                </c:pt>
              </c:strCache>
            </c:strRef>
          </c:tx>
          <c:marker>
            <c:symbol val="none"/>
          </c:marker>
          <c:cat>
            <c:numRef>
              <c:f>'Energy Data Gas'!$B$7:$B$18</c:f>
              <c:numCache>
                <c:formatCode>m/d/yy;@</c:formatCode>
                <c:ptCount val="12"/>
                <c:pt idx="0">
                  <c:v>40201</c:v>
                </c:pt>
                <c:pt idx="1">
                  <c:v>40233</c:v>
                </c:pt>
                <c:pt idx="2">
                  <c:v>40261</c:v>
                </c:pt>
                <c:pt idx="3">
                  <c:v>40291</c:v>
                </c:pt>
                <c:pt idx="4">
                  <c:v>40320</c:v>
                </c:pt>
                <c:pt idx="5">
                  <c:v>40352</c:v>
                </c:pt>
                <c:pt idx="6">
                  <c:v>40382</c:v>
                </c:pt>
                <c:pt idx="7">
                  <c:v>40412</c:v>
                </c:pt>
                <c:pt idx="8">
                  <c:v>40442</c:v>
                </c:pt>
                <c:pt idx="9">
                  <c:v>40473</c:v>
                </c:pt>
                <c:pt idx="10">
                  <c:v>40504</c:v>
                </c:pt>
                <c:pt idx="11">
                  <c:v>40533</c:v>
                </c:pt>
              </c:numCache>
            </c:numRef>
          </c:cat>
          <c:val>
            <c:numRef>
              <c:f>'Energy Data Gas'!$F$7:$F$18</c:f>
              <c:numCache>
                <c:formatCode>#,##0</c:formatCode>
                <c:ptCount val="12"/>
                <c:pt idx="0">
                  <c:v>2862</c:v>
                </c:pt>
                <c:pt idx="1">
                  <c:v>3043</c:v>
                </c:pt>
                <c:pt idx="2">
                  <c:v>3245</c:v>
                </c:pt>
                <c:pt idx="3">
                  <c:v>3023</c:v>
                </c:pt>
                <c:pt idx="4">
                  <c:v>3160</c:v>
                </c:pt>
                <c:pt idx="5">
                  <c:v>2812</c:v>
                </c:pt>
                <c:pt idx="6">
                  <c:v>2756</c:v>
                </c:pt>
                <c:pt idx="7">
                  <c:v>3059</c:v>
                </c:pt>
                <c:pt idx="8">
                  <c:v>3126</c:v>
                </c:pt>
                <c:pt idx="9">
                  <c:v>3245</c:v>
                </c:pt>
                <c:pt idx="10">
                  <c:v>3332</c:v>
                </c:pt>
                <c:pt idx="11">
                  <c:v>3522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'Energy Data Gas'!$E$5</c:f>
              <c:strCache>
                <c:ptCount val="1"/>
                <c:pt idx="0">
                  <c:v>Dryer Target</c:v>
                </c:pt>
              </c:strCache>
            </c:strRef>
          </c:tx>
          <c:marker>
            <c:symbol val="none"/>
          </c:marker>
          <c:cat>
            <c:numRef>
              <c:f>'Energy Data Gas'!$B$7:$B$18</c:f>
              <c:numCache>
                <c:formatCode>m/d/yy;@</c:formatCode>
                <c:ptCount val="12"/>
                <c:pt idx="0">
                  <c:v>40201</c:v>
                </c:pt>
                <c:pt idx="1">
                  <c:v>40233</c:v>
                </c:pt>
                <c:pt idx="2">
                  <c:v>40261</c:v>
                </c:pt>
                <c:pt idx="3">
                  <c:v>40291</c:v>
                </c:pt>
                <c:pt idx="4">
                  <c:v>40320</c:v>
                </c:pt>
                <c:pt idx="5">
                  <c:v>40352</c:v>
                </c:pt>
                <c:pt idx="6">
                  <c:v>40382</c:v>
                </c:pt>
                <c:pt idx="7">
                  <c:v>40412</c:v>
                </c:pt>
                <c:pt idx="8">
                  <c:v>40442</c:v>
                </c:pt>
                <c:pt idx="9">
                  <c:v>40473</c:v>
                </c:pt>
                <c:pt idx="10">
                  <c:v>40504</c:v>
                </c:pt>
                <c:pt idx="11">
                  <c:v>40533</c:v>
                </c:pt>
              </c:numCache>
            </c:numRef>
          </c:cat>
          <c:val>
            <c:numRef>
              <c:f>'Energy Data Gas'!$E$7:$E$18</c:f>
              <c:numCache>
                <c:formatCode>#,##0</c:formatCode>
                <c:ptCount val="12"/>
                <c:pt idx="0">
                  <c:v>2841.7529999999997</c:v>
                </c:pt>
                <c:pt idx="1">
                  <c:v>2899.92</c:v>
                </c:pt>
                <c:pt idx="2">
                  <c:v>3064.3049999999998</c:v>
                </c:pt>
                <c:pt idx="3">
                  <c:v>2977.4760000000001</c:v>
                </c:pt>
                <c:pt idx="4">
                  <c:v>2814.777</c:v>
                </c:pt>
                <c:pt idx="5">
                  <c:v>2620.0439999999999</c:v>
                </c:pt>
                <c:pt idx="6">
                  <c:v>2423.625</c:v>
                </c:pt>
                <c:pt idx="7">
                  <c:v>2539.116</c:v>
                </c:pt>
                <c:pt idx="8">
                  <c:v>2735.5349999999999</c:v>
                </c:pt>
                <c:pt idx="9">
                  <c:v>2986.7489999999784</c:v>
                </c:pt>
                <c:pt idx="10">
                  <c:v>3046</c:v>
                </c:pt>
                <c:pt idx="11">
                  <c:v>3120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1437864"/>
        <c:axId val="441438256"/>
      </c:lineChart>
      <c:dateAx>
        <c:axId val="441437864"/>
        <c:scaling>
          <c:orientation val="minMax"/>
        </c:scaling>
        <c:delete val="0"/>
        <c:axPos val="b"/>
        <c:numFmt formatCode="m/d/yy;@" sourceLinked="1"/>
        <c:majorTickMark val="out"/>
        <c:minorTickMark val="none"/>
        <c:tickLblPos val="nextTo"/>
        <c:crossAx val="441438256"/>
        <c:crosses val="autoZero"/>
        <c:auto val="1"/>
        <c:lblOffset val="100"/>
        <c:baseTimeUnit val="months"/>
      </c:dateAx>
      <c:valAx>
        <c:axId val="441438256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Btu/lb</a:t>
                </a:r>
              </a:p>
            </c:rich>
          </c:tx>
          <c:overlay val="0"/>
        </c:title>
        <c:numFmt formatCode="#,##0" sourceLinked="1"/>
        <c:majorTickMark val="out"/>
        <c:minorTickMark val="none"/>
        <c:tickLblPos val="nextTo"/>
        <c:crossAx val="44143786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Facility EnPI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'Energy Data Gas'!$S$5</c:f>
              <c:strCache>
                <c:ptCount val="1"/>
                <c:pt idx="0">
                  <c:v>Facility Actual</c:v>
                </c:pt>
              </c:strCache>
            </c:strRef>
          </c:tx>
          <c:marker>
            <c:symbol val="none"/>
          </c:marker>
          <c:cat>
            <c:numRef>
              <c:f>'Energy Data Gas'!$B$7:$B$18</c:f>
              <c:numCache>
                <c:formatCode>m/d/yy;@</c:formatCode>
                <c:ptCount val="12"/>
                <c:pt idx="0">
                  <c:v>40201</c:v>
                </c:pt>
                <c:pt idx="1">
                  <c:v>40233</c:v>
                </c:pt>
                <c:pt idx="2">
                  <c:v>40261</c:v>
                </c:pt>
                <c:pt idx="3">
                  <c:v>40291</c:v>
                </c:pt>
                <c:pt idx="4">
                  <c:v>40320</c:v>
                </c:pt>
                <c:pt idx="5">
                  <c:v>40352</c:v>
                </c:pt>
                <c:pt idx="6">
                  <c:v>40382</c:v>
                </c:pt>
                <c:pt idx="7">
                  <c:v>40412</c:v>
                </c:pt>
                <c:pt idx="8">
                  <c:v>40442</c:v>
                </c:pt>
                <c:pt idx="9">
                  <c:v>40473</c:v>
                </c:pt>
                <c:pt idx="10">
                  <c:v>40504</c:v>
                </c:pt>
                <c:pt idx="11">
                  <c:v>40533</c:v>
                </c:pt>
              </c:numCache>
            </c:numRef>
          </c:cat>
          <c:val>
            <c:numRef>
              <c:f>'Energy Data Gas'!$S$7:$S$18</c:f>
              <c:numCache>
                <c:formatCode>#,##0</c:formatCode>
                <c:ptCount val="12"/>
                <c:pt idx="0">
                  <c:v>10226.313330437071</c:v>
                </c:pt>
                <c:pt idx="1">
                  <c:v>10447.972335743387</c:v>
                </c:pt>
                <c:pt idx="2">
                  <c:v>10759.153045377006</c:v>
                </c:pt>
                <c:pt idx="3">
                  <c:v>10253.664901957503</c:v>
                </c:pt>
                <c:pt idx="4">
                  <c:v>9908.4744506614297</c:v>
                </c:pt>
                <c:pt idx="5">
                  <c:v>9067.2091621458749</c:v>
                </c:pt>
                <c:pt idx="6">
                  <c:v>9585.4615701990333</c:v>
                </c:pt>
                <c:pt idx="7">
                  <c:v>8819.0149341354063</c:v>
                </c:pt>
                <c:pt idx="8">
                  <c:v>8902.5346396357818</c:v>
                </c:pt>
                <c:pt idx="9">
                  <c:v>9076.201922127635</c:v>
                </c:pt>
                <c:pt idx="10">
                  <c:v>9605.0800022955027</c:v>
                </c:pt>
                <c:pt idx="11">
                  <c:v>9831.2982709833832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'Energy Data Gas'!$R$5</c:f>
              <c:strCache>
                <c:ptCount val="1"/>
                <c:pt idx="0">
                  <c:v>Facility Target</c:v>
                </c:pt>
              </c:strCache>
            </c:strRef>
          </c:tx>
          <c:marker>
            <c:symbol val="none"/>
          </c:marker>
          <c:cat>
            <c:numRef>
              <c:f>'Energy Data Gas'!$B$7:$B$18</c:f>
              <c:numCache>
                <c:formatCode>m/d/yy;@</c:formatCode>
                <c:ptCount val="12"/>
                <c:pt idx="0">
                  <c:v>40201</c:v>
                </c:pt>
                <c:pt idx="1">
                  <c:v>40233</c:v>
                </c:pt>
                <c:pt idx="2">
                  <c:v>40261</c:v>
                </c:pt>
                <c:pt idx="3">
                  <c:v>40291</c:v>
                </c:pt>
                <c:pt idx="4">
                  <c:v>40320</c:v>
                </c:pt>
                <c:pt idx="5">
                  <c:v>40352</c:v>
                </c:pt>
                <c:pt idx="6">
                  <c:v>40382</c:v>
                </c:pt>
                <c:pt idx="7">
                  <c:v>40412</c:v>
                </c:pt>
                <c:pt idx="8">
                  <c:v>40442</c:v>
                </c:pt>
                <c:pt idx="9">
                  <c:v>40473</c:v>
                </c:pt>
                <c:pt idx="10">
                  <c:v>40504</c:v>
                </c:pt>
                <c:pt idx="11">
                  <c:v>40533</c:v>
                </c:pt>
              </c:numCache>
            </c:numRef>
          </c:cat>
          <c:val>
            <c:numRef>
              <c:f>'Energy Data Gas'!$R$7:$R$18</c:f>
              <c:numCache>
                <c:formatCode>#,##0</c:formatCode>
                <c:ptCount val="12"/>
                <c:pt idx="0">
                  <c:v>9338.2212275001748</c:v>
                </c:pt>
                <c:pt idx="1">
                  <c:v>9916.8052209428042</c:v>
                </c:pt>
                <c:pt idx="2">
                  <c:v>10626.253948602454</c:v>
                </c:pt>
                <c:pt idx="3">
                  <c:v>10013.650071778631</c:v>
                </c:pt>
                <c:pt idx="4">
                  <c:v>9897.7005100715669</c:v>
                </c:pt>
                <c:pt idx="5">
                  <c:v>9056.1885364157952</c:v>
                </c:pt>
                <c:pt idx="6">
                  <c:v>9111.2121527524741</c:v>
                </c:pt>
                <c:pt idx="7">
                  <c:v>9185.4503652699605</c:v>
                </c:pt>
                <c:pt idx="8">
                  <c:v>9253.3196256622759</c:v>
                </c:pt>
                <c:pt idx="9">
                  <c:v>9534.4739629426276</c:v>
                </c:pt>
                <c:pt idx="10">
                  <c:v>9895.2692981869568</c:v>
                </c:pt>
                <c:pt idx="11">
                  <c:v>10024.124775060003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1598392"/>
        <c:axId val="441598784"/>
      </c:lineChart>
      <c:dateAx>
        <c:axId val="441598392"/>
        <c:scaling>
          <c:orientation val="minMax"/>
        </c:scaling>
        <c:delete val="0"/>
        <c:axPos val="b"/>
        <c:numFmt formatCode="m/d/yy;@" sourceLinked="1"/>
        <c:majorTickMark val="out"/>
        <c:minorTickMark val="none"/>
        <c:tickLblPos val="nextTo"/>
        <c:crossAx val="441598784"/>
        <c:crosses val="autoZero"/>
        <c:auto val="1"/>
        <c:lblOffset val="100"/>
        <c:baseTimeUnit val="months"/>
      </c:dateAx>
      <c:valAx>
        <c:axId val="441598784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Btu/lb</a:t>
                </a:r>
              </a:p>
            </c:rich>
          </c:tx>
          <c:overlay val="0"/>
        </c:title>
        <c:numFmt formatCode="#,##0" sourceLinked="1"/>
        <c:majorTickMark val="out"/>
        <c:minorTickMark val="none"/>
        <c:tickLblPos val="nextTo"/>
        <c:crossAx val="44159839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Boiler EnPI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'Energy Data Gas'!$O$5</c:f>
              <c:strCache>
                <c:ptCount val="1"/>
                <c:pt idx="0">
                  <c:v>Boiler Actual</c:v>
                </c:pt>
              </c:strCache>
            </c:strRef>
          </c:tx>
          <c:marker>
            <c:symbol val="none"/>
          </c:marker>
          <c:cat>
            <c:numRef>
              <c:f>'Energy Data Gas'!$B$7:$B$18</c:f>
              <c:numCache>
                <c:formatCode>m/d/yy;@</c:formatCode>
                <c:ptCount val="12"/>
                <c:pt idx="0">
                  <c:v>40201</c:v>
                </c:pt>
                <c:pt idx="1">
                  <c:v>40233</c:v>
                </c:pt>
                <c:pt idx="2">
                  <c:v>40261</c:v>
                </c:pt>
                <c:pt idx="3">
                  <c:v>40291</c:v>
                </c:pt>
                <c:pt idx="4">
                  <c:v>40320</c:v>
                </c:pt>
                <c:pt idx="5">
                  <c:v>40352</c:v>
                </c:pt>
                <c:pt idx="6">
                  <c:v>40382</c:v>
                </c:pt>
                <c:pt idx="7">
                  <c:v>40412</c:v>
                </c:pt>
                <c:pt idx="8">
                  <c:v>40442</c:v>
                </c:pt>
                <c:pt idx="9">
                  <c:v>40473</c:v>
                </c:pt>
                <c:pt idx="10">
                  <c:v>40504</c:v>
                </c:pt>
                <c:pt idx="11">
                  <c:v>40533</c:v>
                </c:pt>
              </c:numCache>
            </c:numRef>
          </c:cat>
          <c:val>
            <c:numRef>
              <c:f>'Energy Data Gas'!$O$7:$O$18</c:f>
              <c:numCache>
                <c:formatCode>#,##0</c:formatCode>
                <c:ptCount val="12"/>
                <c:pt idx="0">
                  <c:v>5747.5880949843795</c:v>
                </c:pt>
                <c:pt idx="1">
                  <c:v>5664.8852562087404</c:v>
                </c:pt>
                <c:pt idx="2">
                  <c:v>5769.3786231605554</c:v>
                </c:pt>
                <c:pt idx="3">
                  <c:v>5656.0931133758504</c:v>
                </c:pt>
                <c:pt idx="4">
                  <c:v>5224.7378367361698</c:v>
                </c:pt>
                <c:pt idx="5">
                  <c:v>4829.7166968053543</c:v>
                </c:pt>
                <c:pt idx="6">
                  <c:v>4693.5818666223158</c:v>
                </c:pt>
                <c:pt idx="7">
                  <c:v>4384.9383638787585</c:v>
                </c:pt>
                <c:pt idx="8">
                  <c:v>4427.5483110089135</c:v>
                </c:pt>
                <c:pt idx="9">
                  <c:v>4907.3358615941734</c:v>
                </c:pt>
                <c:pt idx="10">
                  <c:v>5511.8772279394789</c:v>
                </c:pt>
                <c:pt idx="11">
                  <c:v>5774.9075283794509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'Energy Data Gas'!$N$5</c:f>
              <c:strCache>
                <c:ptCount val="1"/>
                <c:pt idx="0">
                  <c:v>Boiler Target</c:v>
                </c:pt>
              </c:strCache>
            </c:strRef>
          </c:tx>
          <c:marker>
            <c:symbol val="none"/>
          </c:marker>
          <c:cat>
            <c:numRef>
              <c:f>'Energy Data Gas'!$B$7:$B$18</c:f>
              <c:numCache>
                <c:formatCode>m/d/yy;@</c:formatCode>
                <c:ptCount val="12"/>
                <c:pt idx="0">
                  <c:v>40201</c:v>
                </c:pt>
                <c:pt idx="1">
                  <c:v>40233</c:v>
                </c:pt>
                <c:pt idx="2">
                  <c:v>40261</c:v>
                </c:pt>
                <c:pt idx="3">
                  <c:v>40291</c:v>
                </c:pt>
                <c:pt idx="4">
                  <c:v>40320</c:v>
                </c:pt>
                <c:pt idx="5">
                  <c:v>40352</c:v>
                </c:pt>
                <c:pt idx="6">
                  <c:v>40382</c:v>
                </c:pt>
                <c:pt idx="7">
                  <c:v>40412</c:v>
                </c:pt>
                <c:pt idx="8">
                  <c:v>40442</c:v>
                </c:pt>
                <c:pt idx="9">
                  <c:v>40473</c:v>
                </c:pt>
                <c:pt idx="10">
                  <c:v>40504</c:v>
                </c:pt>
                <c:pt idx="11">
                  <c:v>40533</c:v>
                </c:pt>
              </c:numCache>
            </c:numRef>
          </c:cat>
          <c:val>
            <c:numRef>
              <c:f>'Energy Data Gas'!$N$7:$N$18</c:f>
              <c:numCache>
                <c:formatCode>#,##0</c:formatCode>
                <c:ptCount val="12"/>
                <c:pt idx="0">
                  <c:v>5243.0286072456756</c:v>
                </c:pt>
                <c:pt idx="1">
                  <c:v>5350.346606029444</c:v>
                </c:pt>
                <c:pt idx="2">
                  <c:v>5653.6366025921234</c:v>
                </c:pt>
                <c:pt idx="3">
                  <c:v>5493.4372710743773</c:v>
                </c:pt>
                <c:pt idx="4">
                  <c:v>5193.257941143077</c:v>
                </c:pt>
                <c:pt idx="5">
                  <c:v>4833.9759452149365</c:v>
                </c:pt>
                <c:pt idx="6">
                  <c:v>4471.5832826553924</c:v>
                </c:pt>
                <c:pt idx="7">
                  <c:v>4684.6639469071424</c:v>
                </c:pt>
                <c:pt idx="8">
                  <c:v>5047.0566094667611</c:v>
                </c:pt>
                <c:pt idx="9">
                  <c:v>5510.5459375471464</c:v>
                </c:pt>
                <c:pt idx="10">
                  <c:v>5624.0852695937692</c:v>
                </c:pt>
                <c:pt idx="11">
                  <c:v>5757.8439347444355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1599568"/>
        <c:axId val="441599960"/>
      </c:lineChart>
      <c:dateAx>
        <c:axId val="441599568"/>
        <c:scaling>
          <c:orientation val="minMax"/>
        </c:scaling>
        <c:delete val="0"/>
        <c:axPos val="b"/>
        <c:numFmt formatCode="m/d/yy;@" sourceLinked="1"/>
        <c:majorTickMark val="out"/>
        <c:minorTickMark val="none"/>
        <c:tickLblPos val="nextTo"/>
        <c:crossAx val="441599960"/>
        <c:crosses val="autoZero"/>
        <c:auto val="1"/>
        <c:lblOffset val="100"/>
        <c:baseTimeUnit val="months"/>
      </c:dateAx>
      <c:valAx>
        <c:axId val="441599960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Btu/lb</a:t>
                </a:r>
              </a:p>
            </c:rich>
          </c:tx>
          <c:overlay val="0"/>
        </c:title>
        <c:numFmt formatCode="#,##0" sourceLinked="1"/>
        <c:majorTickMark val="out"/>
        <c:minorTickMark val="none"/>
        <c:tickLblPos val="nextTo"/>
        <c:crossAx val="44159956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Dryer EnPI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'Energy Data Gas'!$Q$5</c:f>
              <c:strCache>
                <c:ptCount val="1"/>
                <c:pt idx="0">
                  <c:v>Dryer Actual</c:v>
                </c:pt>
              </c:strCache>
            </c:strRef>
          </c:tx>
          <c:marker>
            <c:symbol val="none"/>
          </c:marker>
          <c:cat>
            <c:numRef>
              <c:f>'Energy Data Gas'!$B$7:$B$18</c:f>
              <c:numCache>
                <c:formatCode>m/d/yy;@</c:formatCode>
                <c:ptCount val="12"/>
                <c:pt idx="0">
                  <c:v>40201</c:v>
                </c:pt>
                <c:pt idx="1">
                  <c:v>40233</c:v>
                </c:pt>
                <c:pt idx="2">
                  <c:v>40261</c:v>
                </c:pt>
                <c:pt idx="3">
                  <c:v>40291</c:v>
                </c:pt>
                <c:pt idx="4">
                  <c:v>40320</c:v>
                </c:pt>
                <c:pt idx="5">
                  <c:v>40352</c:v>
                </c:pt>
                <c:pt idx="6">
                  <c:v>40382</c:v>
                </c:pt>
                <c:pt idx="7">
                  <c:v>40412</c:v>
                </c:pt>
                <c:pt idx="8">
                  <c:v>40442</c:v>
                </c:pt>
                <c:pt idx="9">
                  <c:v>40473</c:v>
                </c:pt>
                <c:pt idx="10">
                  <c:v>40504</c:v>
                </c:pt>
                <c:pt idx="11">
                  <c:v>40533</c:v>
                </c:pt>
              </c:numCache>
            </c:numRef>
          </c:cat>
          <c:val>
            <c:numRef>
              <c:f>'Energy Data Gas'!$Q$7:$Q$18</c:f>
              <c:numCache>
                <c:formatCode>#,##0</c:formatCode>
                <c:ptCount val="12"/>
                <c:pt idx="0">
                  <c:v>4691.841736407715</c:v>
                </c:pt>
                <c:pt idx="1">
                  <c:v>4783.0870795347373</c:v>
                </c:pt>
                <c:pt idx="2">
                  <c:v>4989.7744222164065</c:v>
                </c:pt>
                <c:pt idx="3">
                  <c:v>4597.5717885816584</c:v>
                </c:pt>
                <c:pt idx="4">
                  <c:v>4683.7366139252235</c:v>
                </c:pt>
                <c:pt idx="5">
                  <c:v>4237.4924653405669</c:v>
                </c:pt>
                <c:pt idx="6">
                  <c:v>4407.3293439220115</c:v>
                </c:pt>
                <c:pt idx="7">
                  <c:v>3955.6256134193854</c:v>
                </c:pt>
                <c:pt idx="8">
                  <c:v>4119.2011964922222</c:v>
                </c:pt>
                <c:pt idx="9">
                  <c:v>4271.5410061354914</c:v>
                </c:pt>
                <c:pt idx="10">
                  <c:v>4446.8704415240545</c:v>
                </c:pt>
                <c:pt idx="11">
                  <c:v>4681.0642842238422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'Energy Data Gas'!$P$5</c:f>
              <c:strCache>
                <c:ptCount val="1"/>
                <c:pt idx="0">
                  <c:v>Dryer Target</c:v>
                </c:pt>
              </c:strCache>
            </c:strRef>
          </c:tx>
          <c:marker>
            <c:symbol val="none"/>
          </c:marker>
          <c:cat>
            <c:numRef>
              <c:f>'Energy Data Gas'!$B$7:$B$18</c:f>
              <c:numCache>
                <c:formatCode>m/d/yy;@</c:formatCode>
                <c:ptCount val="12"/>
                <c:pt idx="0">
                  <c:v>40201</c:v>
                </c:pt>
                <c:pt idx="1">
                  <c:v>40233</c:v>
                </c:pt>
                <c:pt idx="2">
                  <c:v>40261</c:v>
                </c:pt>
                <c:pt idx="3">
                  <c:v>40291</c:v>
                </c:pt>
                <c:pt idx="4">
                  <c:v>40320</c:v>
                </c:pt>
                <c:pt idx="5">
                  <c:v>40352</c:v>
                </c:pt>
                <c:pt idx="6">
                  <c:v>40382</c:v>
                </c:pt>
                <c:pt idx="7">
                  <c:v>40412</c:v>
                </c:pt>
                <c:pt idx="8">
                  <c:v>40442</c:v>
                </c:pt>
                <c:pt idx="9">
                  <c:v>40473</c:v>
                </c:pt>
                <c:pt idx="10">
                  <c:v>40504</c:v>
                </c:pt>
                <c:pt idx="11">
                  <c:v>40533</c:v>
                </c:pt>
              </c:numCache>
            </c:numRef>
          </c:cat>
          <c:val>
            <c:numRef>
              <c:f>'Energy Data Gas'!$P$7:$P$18</c:f>
              <c:numCache>
                <c:formatCode>#,##0</c:formatCode>
                <c:ptCount val="12"/>
                <c:pt idx="0">
                  <c:v>4419.8731159080689</c:v>
                </c:pt>
                <c:pt idx="1">
                  <c:v>4510.3421888827934</c:v>
                </c:pt>
                <c:pt idx="2">
                  <c:v>4766.0156559851557</c:v>
                </c:pt>
                <c:pt idx="3">
                  <c:v>4630.9676195157044</c:v>
                </c:pt>
                <c:pt idx="4">
                  <c:v>4377.9164443836144</c:v>
                </c:pt>
                <c:pt idx="5">
                  <c:v>4075.0417218161942</c:v>
                </c:pt>
                <c:pt idx="6">
                  <c:v>3769.5447072785109</c:v>
                </c:pt>
                <c:pt idx="7">
                  <c:v>3949.1717072427364</c:v>
                </c:pt>
                <c:pt idx="8">
                  <c:v>4254.6687217804556</c:v>
                </c:pt>
                <c:pt idx="9">
                  <c:v>4645.3902253522792</c:v>
                </c:pt>
                <c:pt idx="10">
                  <c:v>4737.5452796411855</c:v>
                </c:pt>
                <c:pt idx="11">
                  <c:v>4852.6399450034141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1600744"/>
        <c:axId val="441601136"/>
      </c:lineChart>
      <c:dateAx>
        <c:axId val="441600744"/>
        <c:scaling>
          <c:orientation val="minMax"/>
        </c:scaling>
        <c:delete val="0"/>
        <c:axPos val="b"/>
        <c:numFmt formatCode="m/d/yy;@" sourceLinked="1"/>
        <c:majorTickMark val="out"/>
        <c:minorTickMark val="none"/>
        <c:tickLblPos val="nextTo"/>
        <c:crossAx val="441601136"/>
        <c:crosses val="autoZero"/>
        <c:auto val="1"/>
        <c:lblOffset val="100"/>
        <c:baseTimeUnit val="months"/>
      </c:dateAx>
      <c:valAx>
        <c:axId val="441601136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Btu/lb</a:t>
                </a:r>
              </a:p>
            </c:rich>
          </c:tx>
          <c:overlay val="0"/>
        </c:title>
        <c:numFmt formatCode="#,##0" sourceLinked="1"/>
        <c:majorTickMark val="out"/>
        <c:minorTickMark val="none"/>
        <c:tickLblPos val="nextTo"/>
        <c:crossAx val="44160074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400" dirty="0" smtClean="0"/>
              <a:t>Significant Energy Uses </a:t>
            </a:r>
            <a:r>
              <a:rPr lang="en-US" sz="2400" dirty="0"/>
              <a:t>vs. Other Energy Users </a:t>
            </a:r>
          </a:p>
          <a:p>
            <a:pPr>
              <a:defRPr/>
            </a:pPr>
            <a:r>
              <a:rPr lang="en-US" sz="2000" dirty="0"/>
              <a:t>Energy by % Consumption</a:t>
            </a:r>
          </a:p>
        </c:rich>
      </c:tx>
      <c:layout>
        <c:manualLayout>
          <c:xMode val="edge"/>
          <c:yMode val="edge"/>
          <c:x val="0.13857891027510447"/>
          <c:y val="6.510481857673163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'SEU ID'!$M$36:$M$39</c:f>
              <c:strCache>
                <c:ptCount val="4"/>
                <c:pt idx="0">
                  <c:v>Motors</c:v>
                </c:pt>
                <c:pt idx="1">
                  <c:v>Dryer</c:v>
                </c:pt>
                <c:pt idx="2">
                  <c:v>Boiler</c:v>
                </c:pt>
                <c:pt idx="3">
                  <c:v>Other</c:v>
                </c:pt>
              </c:strCache>
            </c:strRef>
          </c:cat>
          <c:val>
            <c:numRef>
              <c:f>'SEU ID'!$O$36:$O$39</c:f>
              <c:numCache>
                <c:formatCode>0.00%</c:formatCode>
                <c:ptCount val="4"/>
                <c:pt idx="0">
                  <c:v>0.15677397907453186</c:v>
                </c:pt>
                <c:pt idx="1">
                  <c:v>0.32889367627004557</c:v>
                </c:pt>
                <c:pt idx="2">
                  <c:v>0.38209511402086188</c:v>
                </c:pt>
                <c:pt idx="3">
                  <c:v>0.13223723063456591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400" dirty="0" smtClean="0"/>
              <a:t>Significant Energy Uses </a:t>
            </a:r>
            <a:r>
              <a:rPr lang="en-US" sz="2400" dirty="0"/>
              <a:t>vs. Other Energy Users</a:t>
            </a:r>
          </a:p>
          <a:p>
            <a:pPr>
              <a:defRPr/>
            </a:pPr>
            <a:r>
              <a:rPr lang="en-US" sz="2000" dirty="0"/>
              <a:t>Energy by </a:t>
            </a:r>
            <a:r>
              <a:rPr lang="en-US" sz="2000" dirty="0" smtClean="0"/>
              <a:t>Cost</a:t>
            </a:r>
            <a:endParaRPr lang="en-US" sz="2000" dirty="0"/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'SEU ID'!$M$42:$M$45</c:f>
              <c:strCache>
                <c:ptCount val="4"/>
                <c:pt idx="0">
                  <c:v>Motors</c:v>
                </c:pt>
                <c:pt idx="1">
                  <c:v>Dryer</c:v>
                </c:pt>
                <c:pt idx="2">
                  <c:v>Boiler</c:v>
                </c:pt>
                <c:pt idx="3">
                  <c:v>Other</c:v>
                </c:pt>
              </c:strCache>
            </c:strRef>
          </c:cat>
          <c:val>
            <c:numRef>
              <c:f>'SEU ID'!$N$42:$N$45</c:f>
              <c:numCache>
                <c:formatCode>"$"#,##0</c:formatCode>
                <c:ptCount val="4"/>
                <c:pt idx="0">
                  <c:v>473076.99095040001</c:v>
                </c:pt>
                <c:pt idx="1">
                  <c:v>338827.98987342103</c:v>
                </c:pt>
                <c:pt idx="2">
                  <c:v>393271.2</c:v>
                </c:pt>
                <c:pt idx="3">
                  <c:v>398663.73469440022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Planned</c:v>
                </c:pt>
              </c:strCache>
            </c:strRef>
          </c:tx>
          <c:cat>
            <c:strRef>
              <c:f>Sheet1!$A$3:$A$14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Sheet1!$B$3:$B$14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4</c:v>
                </c:pt>
                <c:pt idx="5">
                  <c:v>8</c:v>
                </c:pt>
                <c:pt idx="6">
                  <c:v>11</c:v>
                </c:pt>
                <c:pt idx="7">
                  <c:v>11</c:v>
                </c:pt>
                <c:pt idx="8">
                  <c:v>16</c:v>
                </c:pt>
                <c:pt idx="9">
                  <c:v>20</c:v>
                </c:pt>
                <c:pt idx="10">
                  <c:v>21</c:v>
                </c:pt>
                <c:pt idx="11">
                  <c:v>21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Conducted</c:v>
                </c:pt>
              </c:strCache>
            </c:strRef>
          </c:tx>
          <c:cat>
            <c:strRef>
              <c:f>Sheet1!$A$3:$A$14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Sheet1!$C$3:$C$14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4</c:v>
                </c:pt>
                <c:pt idx="5">
                  <c:v>7</c:v>
                </c:pt>
                <c:pt idx="6">
                  <c:v>12</c:v>
                </c:pt>
                <c:pt idx="7">
                  <c:v>12</c:v>
                </c:pt>
                <c:pt idx="8">
                  <c:v>12</c:v>
                </c:pt>
                <c:pt idx="9">
                  <c:v>17</c:v>
                </c:pt>
                <c:pt idx="10">
                  <c:v>18</c:v>
                </c:pt>
                <c:pt idx="11">
                  <c:v>19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8224760"/>
        <c:axId val="448225152"/>
      </c:lineChart>
      <c:catAx>
        <c:axId val="4482247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48225152"/>
        <c:crosses val="autoZero"/>
        <c:auto val="1"/>
        <c:lblAlgn val="ctr"/>
        <c:lblOffset val="100"/>
        <c:noMultiLvlLbl val="0"/>
      </c:catAx>
      <c:valAx>
        <c:axId val="4482251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48224760"/>
        <c:crosses val="autoZero"/>
        <c:crossBetween val="between"/>
        <c:majorUnit val="1"/>
        <c:minorUnit val="1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14788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6FC7F4D-2E39-431B-A099-0C30532E307F}" type="datetimeFigureOut">
              <a:rPr lang="en-US"/>
              <a:pPr>
                <a:defRPr/>
              </a:pPr>
              <a:t>2/9/2017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14788" y="8902700"/>
            <a:ext cx="3070225" cy="468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7994B61-BFAB-403A-A4F8-E9D9F02CE6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7702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68313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788" y="0"/>
            <a:ext cx="3070225" cy="468313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11661A8-8B96-41BF-BA65-8F5353A7DC1F}" type="datetimeFigureOut">
              <a:rPr lang="en-US"/>
              <a:pPr>
                <a:defRPr/>
              </a:pPr>
              <a:t>2/9/2017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46" tIns="47023" rIns="94046" bIns="47023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51350"/>
            <a:ext cx="5670550" cy="4217988"/>
          </a:xfrm>
          <a:prstGeom prst="rect">
            <a:avLst/>
          </a:prstGeom>
        </p:spPr>
        <p:txBody>
          <a:bodyPr vert="horz" lIns="94046" tIns="47023" rIns="94046" bIns="47023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700"/>
            <a:ext cx="3070225" cy="468313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788" y="8902700"/>
            <a:ext cx="3070225" cy="468313"/>
          </a:xfrm>
          <a:prstGeom prst="rect">
            <a:avLst/>
          </a:prstGeom>
        </p:spPr>
        <p:txBody>
          <a:bodyPr vert="horz" wrap="square" lIns="94046" tIns="47023" rIns="94046" bIns="47023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AF6AFE1-2026-45DC-9075-EFCEF9FAC6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08985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D0B4785-C12D-486F-9761-DD7E38DF8129}" type="slidenum">
              <a:rPr lang="en-US" altLang="en-US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5323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5A256-0FDE-4188-B535-FEF87296EB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8620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49EF1-AA15-4461-B81D-C10C1B7BE8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3392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13008-93E9-428F-BFD4-762A7F63A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6771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6604A-4B84-4874-84AA-6DB830B0F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460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55D32-A1EC-4A49-AD4A-4483536568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1292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84287-B10F-4881-AE82-39A93240ED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8620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7DE62-782C-4515-8BB3-8C3C457746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7674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FFA5D-1E2A-467E-8E94-4E9CEC2E9B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5876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2434D-AD97-44BA-AC48-DFEC9FE8EA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2249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E4D38-EB4D-4168-A3D8-CA2216471B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248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55EE8-4500-48FB-908A-0F999F6A51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453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B5AAD61-3801-4FD4-9475-F56E54869E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8" r:id="rId1"/>
    <p:sldLayoutId id="2147484049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57" r:id="rId10"/>
    <p:sldLayoutId id="214748405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ctrTitle"/>
          </p:nvPr>
        </p:nvSpPr>
        <p:spPr>
          <a:xfrm>
            <a:off x="228600" y="990600"/>
            <a:ext cx="8686800" cy="1905000"/>
          </a:xfrm>
        </p:spPr>
        <p:txBody>
          <a:bodyPr/>
          <a:lstStyle/>
          <a:p>
            <a:pPr eaLnBrk="1" hangingPunct="1"/>
            <a:r>
              <a:rPr lang="en-US" altLang="en-US" sz="5400" smtClean="0"/>
              <a:t>EnMS Management Review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2927350"/>
            <a:ext cx="4114800" cy="18224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>January 31, 2011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3196A5A-7035-42E5-AC5D-B36F792C0D5D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4101" name="TextBox 4"/>
          <p:cNvSpPr txBox="1">
            <a:spLocks noChangeArrowheads="1"/>
          </p:cNvSpPr>
          <p:nvPr/>
        </p:nvSpPr>
        <p:spPr bwMode="auto">
          <a:xfrm>
            <a:off x="257175" y="6048375"/>
            <a:ext cx="570553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+mn-lt"/>
              </a:rPr>
              <a:t>Example Management Review </a:t>
            </a:r>
            <a:r>
              <a:rPr lang="en-US" altLang="en-US" sz="1200" dirty="0" smtClean="0">
                <a:latin typeface="+mn-lt"/>
              </a:rPr>
              <a:t>Presentation-Industrial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smtClean="0">
                <a:latin typeface="+mn-lt"/>
              </a:rPr>
              <a:t>50001 Ready Navigator (https://navigator.industrialenergytools.com) 	February 2017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1200" dirty="0" smtClean="0">
                <a:latin typeface="+mn-lt"/>
              </a:rPr>
              <a:t>©  2017 Georgia Tech Research Corporation and U.S. Department of Energy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Boiler EnPI Performance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762000" y="1676400"/>
          <a:ext cx="7693025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725F6D-E6EE-47E6-8432-6B6EFCB0B300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Dryer EnPI Performance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DB51252-53B9-4285-8484-535CD4D2D51A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Significant Energy Uses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13200"/>
        </p:xfrm>
        <a:graphic>
          <a:graphicData uri="http://schemas.openxmlformats.org/drawingml/2006/table">
            <a:tbl>
              <a:tblPr/>
              <a:tblGrid>
                <a:gridCol w="2742634"/>
                <a:gridCol w="2744332"/>
                <a:gridCol w="2742633"/>
              </a:tblGrid>
              <a:tr h="5461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SEU Identification</a:t>
                      </a:r>
                    </a:p>
                  </a:txBody>
                  <a:tcPr marL="97818" marR="978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61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Energy uses exceeding 11,305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MMBtu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73363" marR="73363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Energy Use</a:t>
                      </a:r>
                    </a:p>
                  </a:txBody>
                  <a:tcPr marL="97818" marR="978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MMBtu</a:t>
                      </a:r>
                    </a:p>
                  </a:txBody>
                  <a:tcPr marL="97818" marR="978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Plant %</a:t>
                      </a:r>
                    </a:p>
                  </a:txBody>
                  <a:tcPr marL="97818" marR="978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Dryer</a:t>
                      </a:r>
                    </a:p>
                  </a:txBody>
                  <a:tcPr marL="97818" marR="978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22,400</a:t>
                      </a:r>
                    </a:p>
                  </a:txBody>
                  <a:tcPr marL="97818" marR="978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21.83%</a:t>
                      </a:r>
                    </a:p>
                  </a:txBody>
                  <a:tcPr marL="97818" marR="978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Boiler</a:t>
                      </a:r>
                    </a:p>
                  </a:txBody>
                  <a:tcPr marL="97818" marR="978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20,329</a:t>
                      </a:r>
                    </a:p>
                  </a:txBody>
                  <a:tcPr marL="97818" marR="978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19.81%</a:t>
                      </a:r>
                    </a:p>
                  </a:txBody>
                  <a:tcPr marL="97818" marR="978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Motors</a:t>
                      </a:r>
                    </a:p>
                  </a:txBody>
                  <a:tcPr marL="97818" marR="978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17,725</a:t>
                      </a:r>
                    </a:p>
                  </a:txBody>
                  <a:tcPr marL="97818" marR="978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17.28%</a:t>
                      </a:r>
                    </a:p>
                  </a:txBody>
                  <a:tcPr marL="97818" marR="9781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</a:tr>
            </a:tbl>
          </a:graphicData>
        </a:graphic>
      </p:graphicFrame>
      <p:sp>
        <p:nvSpPr>
          <p:cNvPr id="1538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630B701-4287-43EC-B779-599A67D4C173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SEUs Energy Consumption (%)</a:t>
            </a: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7D05A2C-739E-47EB-AAEE-978F531BE7F9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SEUs Energy Costs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AA530A-D0BA-44C5-B401-F55E5CFD7DC8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Content Placeholder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SEUs Current Energy Performance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687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7267"/>
                <a:gridCol w="2200900"/>
                <a:gridCol w="1548782"/>
                <a:gridCol w="1222722"/>
                <a:gridCol w="1789930"/>
              </a:tblGrid>
              <a:tr h="3961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Significant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Energy Uses 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Current Energy Performance</a:t>
                      </a:r>
                      <a:endParaRPr lang="en-US" sz="200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 marL="97818" marR="97818" marT="45705" marB="45705"/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57906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latin typeface="Calibri" pitchFamily="34" charset="0"/>
                        </a:rPr>
                        <a:t>Significant Energy Use</a:t>
                      </a:r>
                      <a:endParaRPr lang="en-US" sz="1600" b="1" dirty="0">
                        <a:latin typeface="Calibri" pitchFamily="34" charset="0"/>
                      </a:endParaRPr>
                    </a:p>
                  </a:txBody>
                  <a:tcPr marL="97818" marR="97818" marT="45705" marB="4570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latin typeface="Calibri" pitchFamily="34" charset="0"/>
                        </a:rPr>
                        <a:t>Relevant </a:t>
                      </a:r>
                    </a:p>
                    <a:p>
                      <a:pPr algn="l"/>
                      <a:r>
                        <a:rPr lang="en-US" sz="1600" b="1" dirty="0" smtClean="0">
                          <a:latin typeface="Calibri" pitchFamily="34" charset="0"/>
                        </a:rPr>
                        <a:t>Variables</a:t>
                      </a:r>
                      <a:endParaRPr lang="en-US" sz="1600" b="1" dirty="0">
                        <a:latin typeface="Calibri" pitchFamily="34" charset="0"/>
                      </a:endParaRPr>
                    </a:p>
                  </a:txBody>
                  <a:tcPr marL="97818" marR="97818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Calibri" pitchFamily="34" charset="0"/>
                        </a:rPr>
                        <a:t>Current Energy Performance</a:t>
                      </a:r>
                      <a:endParaRPr lang="en-US" sz="1600" b="1" dirty="0">
                        <a:latin typeface="Calibri" pitchFamily="34" charset="0"/>
                      </a:endParaRPr>
                    </a:p>
                  </a:txBody>
                  <a:tcPr marL="97818" marR="97818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Calibri" pitchFamily="34" charset="0"/>
                        </a:rPr>
                        <a:t>Evaluation Date</a:t>
                      </a:r>
                      <a:endParaRPr lang="en-US" sz="1600" b="1" dirty="0">
                        <a:latin typeface="Calibri" pitchFamily="34" charset="0"/>
                      </a:endParaRPr>
                    </a:p>
                  </a:txBody>
                  <a:tcPr marL="97818" marR="97818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Calibri" pitchFamily="34" charset="0"/>
                        </a:rPr>
                        <a:t>Evaluation </a:t>
                      </a:r>
                    </a:p>
                    <a:p>
                      <a:pPr algn="ctr"/>
                      <a:r>
                        <a:rPr lang="en-US" sz="1600" b="1" dirty="0" smtClean="0">
                          <a:latin typeface="Calibri" pitchFamily="34" charset="0"/>
                        </a:rPr>
                        <a:t>Basis</a:t>
                      </a:r>
                      <a:endParaRPr lang="en-US" sz="1600" b="1" dirty="0">
                        <a:latin typeface="Calibri" pitchFamily="34" charset="0"/>
                      </a:endParaRPr>
                    </a:p>
                  </a:txBody>
                  <a:tcPr marL="97818" marR="97818" marT="45705" marB="45705"/>
                </a:tc>
              </a:tr>
              <a:tr h="82289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alibri" pitchFamily="34" charset="0"/>
                        </a:rPr>
                        <a:t>Boiler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 marL="97818" marR="97818" marT="45705" marB="45705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alibri" pitchFamily="34" charset="0"/>
                        </a:rPr>
                        <a:t>air/fuel ratio, feed water temperature, production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 marL="97818" marR="97818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</a:rPr>
                        <a:t>75% efficient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 marL="97818" marR="97818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</a:rPr>
                        <a:t>12/30/10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 marL="97818" marR="97818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</a:rPr>
                        <a:t>Stack gas analysis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 marL="97818" marR="97818" marT="45705" marB="45705"/>
                </a:tc>
              </a:tr>
              <a:tr h="82289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alibri" pitchFamily="34" charset="0"/>
                        </a:rPr>
                        <a:t>Dryer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 marL="97818" marR="97818" marT="45705" marB="45705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alibri" pitchFamily="34" charset="0"/>
                        </a:rPr>
                        <a:t>inside air temperature, air/fuel ratio, material</a:t>
                      </a:r>
                      <a:r>
                        <a:rPr lang="en-US" sz="1600" baseline="0" dirty="0" smtClean="0">
                          <a:latin typeface="Calibri" pitchFamily="34" charset="0"/>
                        </a:rPr>
                        <a:t> moisture content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 marL="97818" marR="97818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</a:rPr>
                        <a:t>80% efficient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 marL="97818" marR="97818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</a:rPr>
                        <a:t>12/30/10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 marL="97818" marR="97818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</a:rPr>
                        <a:t>Stack gas analysis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 marL="97818" marR="97818" marT="45705" marB="45705"/>
                </a:tc>
              </a:tr>
              <a:tr h="106672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alibri" pitchFamily="34" charset="0"/>
                        </a:rPr>
                        <a:t>Motors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 marL="97818" marR="97818" marT="45705" marB="45705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alibri" pitchFamily="34" charset="0"/>
                        </a:rPr>
                        <a:t>voltage,</a:t>
                      </a:r>
                    </a:p>
                    <a:p>
                      <a:r>
                        <a:rPr lang="en-US" sz="1600" baseline="0" dirty="0" smtClean="0">
                          <a:latin typeface="Calibri" pitchFamily="34" charset="0"/>
                        </a:rPr>
                        <a:t>washer load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 marL="97818" marR="97818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</a:rPr>
                        <a:t>55% 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</a:rPr>
                        <a:t>average load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 marL="97818" marR="97818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</a:rPr>
                        <a:t>1/15/11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 marL="97818" marR="97818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</a:rPr>
                        <a:t>Engineering estimate-Weekly motor amperage measurement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 marL="97818" marR="97818" marT="45705" marB="45705"/>
                </a:tc>
              </a:tr>
            </a:tbl>
          </a:graphicData>
        </a:graphic>
      </p:graphicFrame>
      <p:sp>
        <p:nvSpPr>
          <p:cNvPr id="1846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AE349B3-D853-4CB6-A494-42AE6F6779C3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Future Use/Consumption Estimates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46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1207"/>
                <a:gridCol w="1548782"/>
                <a:gridCol w="1548782"/>
                <a:gridCol w="2526959"/>
                <a:gridCol w="1463870"/>
              </a:tblGrid>
              <a:tr h="762103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Future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Estimates January – March 2011 </a:t>
                      </a:r>
                      <a:r>
                        <a:rPr lang="en-US" sz="1800" i="1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(</a:t>
                      </a:r>
                      <a:r>
                        <a:rPr lang="en-US" sz="1800" i="1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p</a:t>
                      </a:r>
                      <a:r>
                        <a:rPr lang="en-US" sz="1800" i="1" dirty="0" smtClean="0">
                          <a:solidFill>
                            <a:schemeClr val="bg1"/>
                          </a:solidFill>
                        </a:rPr>
                        <a:t>repared 12/30/10)</a:t>
                      </a:r>
                    </a:p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97818" marR="97818" marT="45726" marB="45726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03249">
                <a:tc>
                  <a:txBody>
                    <a:bodyPr/>
                    <a:lstStyle/>
                    <a:p>
                      <a:endParaRPr lang="en-US" sz="1800" dirty="0">
                        <a:latin typeface="Calibri" pitchFamily="34" charset="0"/>
                      </a:endParaRPr>
                    </a:p>
                  </a:txBody>
                  <a:tcPr marL="97818" marR="97818" marT="45726" marB="45726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Calibri" pitchFamily="34" charset="0"/>
                        </a:rPr>
                        <a:t>Future Energy Use</a:t>
                      </a:r>
                      <a:endParaRPr lang="en-US" sz="1800" b="1" dirty="0">
                        <a:latin typeface="Calibri" pitchFamily="34" charset="0"/>
                      </a:endParaRPr>
                    </a:p>
                  </a:txBody>
                  <a:tcPr marL="97818" marR="97818" marT="45726" marB="45726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Calibri" pitchFamily="34" charset="0"/>
                        </a:rPr>
                        <a:t>Future Energy Consumption</a:t>
                      </a:r>
                      <a:endParaRPr lang="en-US" sz="1800" b="1" dirty="0">
                        <a:latin typeface="Calibri" pitchFamily="34" charset="0"/>
                      </a:endParaRPr>
                    </a:p>
                  </a:txBody>
                  <a:tcPr marL="97818" marR="97818" marT="45726" marB="45726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69602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Calibri" pitchFamily="34" charset="0"/>
                        </a:rPr>
                        <a:t>SEU</a:t>
                      </a:r>
                      <a:endParaRPr lang="en-US" sz="1800" b="1" dirty="0">
                        <a:latin typeface="Calibri" pitchFamily="34" charset="0"/>
                      </a:endParaRPr>
                    </a:p>
                  </a:txBody>
                  <a:tcPr marL="97818" marR="97818"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atin typeface="Calibri" pitchFamily="34" charset="0"/>
                        </a:rPr>
                        <a:t>Use</a:t>
                      </a:r>
                      <a:endParaRPr lang="en-US" sz="1800" b="0" dirty="0">
                        <a:latin typeface="Calibri" pitchFamily="34" charset="0"/>
                      </a:endParaRPr>
                    </a:p>
                  </a:txBody>
                  <a:tcPr marL="97818" marR="97818"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atin typeface="Calibri" pitchFamily="34" charset="0"/>
                        </a:rPr>
                        <a:t>Estimate Basis</a:t>
                      </a:r>
                      <a:endParaRPr lang="en-US" sz="1800" b="0" dirty="0">
                        <a:latin typeface="Calibri" pitchFamily="34" charset="0"/>
                      </a:endParaRPr>
                    </a:p>
                  </a:txBody>
                  <a:tcPr marL="97818" marR="97818"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atin typeface="Calibri" pitchFamily="34" charset="0"/>
                        </a:rPr>
                        <a:t>Consumption</a:t>
                      </a:r>
                      <a:endParaRPr lang="en-US" sz="1800" b="0" dirty="0">
                        <a:latin typeface="Calibri" pitchFamily="34" charset="0"/>
                      </a:endParaRPr>
                    </a:p>
                  </a:txBody>
                  <a:tcPr marL="97818" marR="97818"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latin typeface="Calibri" pitchFamily="34" charset="0"/>
                        </a:rPr>
                        <a:t>Estimate Basis</a:t>
                      </a:r>
                      <a:endParaRPr lang="en-US" sz="1800" b="0" dirty="0">
                        <a:latin typeface="Calibri" pitchFamily="34" charset="0"/>
                      </a:endParaRPr>
                    </a:p>
                  </a:txBody>
                  <a:tcPr marL="97818" marR="97818" marT="45726" marB="45726"/>
                </a:tc>
              </a:tr>
              <a:tr h="99431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itchFamily="34" charset="0"/>
                        </a:rPr>
                        <a:t>Boiler</a:t>
                      </a:r>
                      <a:endParaRPr lang="en-US" sz="1800" dirty="0">
                        <a:latin typeface="Calibri" pitchFamily="34" charset="0"/>
                      </a:endParaRPr>
                    </a:p>
                  </a:txBody>
                  <a:tcPr marL="97818" marR="97818" marT="45726" marB="45726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itchFamily="34" charset="0"/>
                        </a:rPr>
                        <a:t>cont’d use of</a:t>
                      </a:r>
                      <a:r>
                        <a:rPr lang="en-US" sz="1800" baseline="0" dirty="0" smtClean="0">
                          <a:latin typeface="Calibri" pitchFamily="34" charset="0"/>
                        </a:rPr>
                        <a:t> steam boiler</a:t>
                      </a:r>
                      <a:endParaRPr lang="en-US" sz="1800" dirty="0">
                        <a:latin typeface="Calibri" pitchFamily="34" charset="0"/>
                      </a:endParaRPr>
                    </a:p>
                  </a:txBody>
                  <a:tcPr marL="97818" marR="97818" marT="45726" marB="45726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itchFamily="34" charset="0"/>
                        </a:rPr>
                        <a:t>No change in production methods</a:t>
                      </a:r>
                      <a:endParaRPr lang="en-US" sz="1800" dirty="0">
                        <a:latin typeface="Calibri" pitchFamily="34" charset="0"/>
                      </a:endParaRPr>
                    </a:p>
                  </a:txBody>
                  <a:tcPr marL="97818" marR="97818" marT="45726" marB="45726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↑ to 50,978 </a:t>
                      </a:r>
                      <a:r>
                        <a:rPr lang="en-US" sz="1400" dirty="0" err="1" smtClean="0">
                          <a:latin typeface="Calibri" pitchFamily="34" charset="0"/>
                        </a:rPr>
                        <a:t>MMBtu</a:t>
                      </a:r>
                      <a:r>
                        <a:rPr lang="en-US" sz="1400" dirty="0" smtClean="0">
                          <a:latin typeface="Calibri" pitchFamily="34" charset="0"/>
                        </a:rPr>
                        <a:t>/yr. Facility ↑ to 94,859 MMBtu and $806,303/yr.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marL="97818" marR="97818" marT="45726" marB="45726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Calibri" pitchFamily="34" charset="0"/>
                        </a:rPr>
                        <a:t>18% increased production in last 2 quarters</a:t>
                      </a:r>
                      <a:r>
                        <a:rPr lang="en-US" sz="1800" baseline="0" dirty="0" smtClean="0">
                          <a:latin typeface="Calibri" pitchFamily="34" charset="0"/>
                        </a:rPr>
                        <a:t> due to increased sales</a:t>
                      </a:r>
                      <a:endParaRPr lang="en-US" sz="1800" dirty="0">
                        <a:latin typeface="Calibri" pitchFamily="34" charset="0"/>
                      </a:endParaRPr>
                    </a:p>
                  </a:txBody>
                  <a:tcPr marL="97818" marR="97818" marT="45726" marB="45726" anchor="ctr"/>
                </a:tc>
              </a:tr>
              <a:tr h="79545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itchFamily="34" charset="0"/>
                        </a:rPr>
                        <a:t>Dryer</a:t>
                      </a:r>
                      <a:endParaRPr lang="en-US" sz="1800" dirty="0">
                        <a:latin typeface="Calibri" pitchFamily="34" charset="0"/>
                      </a:endParaRPr>
                    </a:p>
                  </a:txBody>
                  <a:tcPr marL="97818" marR="97818" marT="45726" marB="45726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itchFamily="34" charset="0"/>
                        </a:rPr>
                        <a:t>cont‘d use of gas dryer</a:t>
                      </a:r>
                      <a:endParaRPr lang="en-US" sz="1800" dirty="0">
                        <a:latin typeface="Calibri" pitchFamily="34" charset="0"/>
                      </a:endParaRPr>
                    </a:p>
                  </a:txBody>
                  <a:tcPr marL="97818" marR="97818" marT="45726" marB="45726"/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↑ to 43,880 </a:t>
                      </a:r>
                      <a:r>
                        <a:rPr lang="en-US" sz="1400" dirty="0" err="1" smtClean="0">
                          <a:latin typeface="Calibri" pitchFamily="34" charset="0"/>
                        </a:rPr>
                        <a:t>MMBtu</a:t>
                      </a:r>
                      <a:r>
                        <a:rPr lang="en-US" sz="1400" dirty="0" smtClean="0">
                          <a:latin typeface="Calibri" pitchFamily="34" charset="0"/>
                        </a:rPr>
                        <a:t>/yr. Facility</a:t>
                      </a:r>
                      <a:r>
                        <a:rPr lang="en-US" sz="1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en-US" sz="1400" dirty="0" smtClean="0">
                          <a:latin typeface="Calibri" pitchFamily="34" charset="0"/>
                        </a:rPr>
                        <a:t>↑ to 94,859 MMBtu and $806,303/yr.</a:t>
                      </a:r>
                      <a:endParaRPr lang="en-US" sz="1400" dirty="0">
                        <a:latin typeface="Calibri" pitchFamily="34" charset="0"/>
                      </a:endParaRPr>
                    </a:p>
                  </a:txBody>
                  <a:tcPr marL="97818" marR="97818" marT="45726" marB="45726"/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79545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itchFamily="34" charset="0"/>
                        </a:rPr>
                        <a:t>Motors</a:t>
                      </a:r>
                      <a:endParaRPr lang="en-US" sz="1800" dirty="0">
                        <a:latin typeface="Calibri" pitchFamily="34" charset="0"/>
                      </a:endParaRPr>
                    </a:p>
                  </a:txBody>
                  <a:tcPr marL="97818" marR="97818" marT="45726" marB="45726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alibri" pitchFamily="34" charset="0"/>
                        </a:rPr>
                        <a:t>cont‘d use of motors</a:t>
                      </a:r>
                      <a:endParaRPr lang="en-US" sz="1800" dirty="0">
                        <a:latin typeface="Calibri" pitchFamily="34" charset="0"/>
                      </a:endParaRPr>
                    </a:p>
                  </a:txBody>
                  <a:tcPr marL="97818" marR="97818" marT="45726" marB="45726"/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alibri" pitchFamily="34" charset="0"/>
                        </a:rPr>
                        <a:t>↑ to 6,126,614 kWh/yr. Facility ↑ to 11,297,660 kWh</a:t>
                      </a:r>
                      <a:r>
                        <a:rPr lang="en-US" sz="14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en-US" sz="1400" dirty="0" smtClean="0">
                          <a:latin typeface="Calibri" pitchFamily="34" charset="0"/>
                        </a:rPr>
                        <a:t>and $1,027,222/yr.</a:t>
                      </a:r>
                    </a:p>
                  </a:txBody>
                  <a:tcPr marL="97818" marR="97818" marT="45726" marB="45726"/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49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267B402-A35F-488D-A5FE-E144FB3407B1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endParaRPr lang="en-US" altLang="en-US" smtClean="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4400" b="1" smtClean="0">
                <a:solidFill>
                  <a:srgbClr val="0070C0"/>
                </a:solidFill>
              </a:rPr>
              <a:t>Energy Performance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4400" b="1" smtClean="0">
                <a:solidFill>
                  <a:srgbClr val="0070C0"/>
                </a:solidFill>
              </a:rPr>
              <a:t>Improvement Opportunities</a:t>
            </a: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F57E6E7-8CCB-4C1C-AEC8-BA2AAA6F8866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Top Improvement Opportunities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7818" marR="97818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Opportunity Ratings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97818" marR="97818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Description</a:t>
                      </a:r>
                      <a:r>
                        <a:rPr lang="en-US" sz="1400" b="1" baseline="0" dirty="0" smtClean="0"/>
                        <a:t> of </a:t>
                      </a:r>
                      <a:r>
                        <a:rPr lang="en-US" sz="1400" b="1" dirty="0" smtClean="0"/>
                        <a:t>Opportunity</a:t>
                      </a:r>
                      <a:endParaRPr lang="en-US" sz="1400" b="1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Expected Annual</a:t>
                      </a:r>
                      <a:r>
                        <a:rPr lang="en-US" sz="1400" b="1" baseline="0" dirty="0" smtClean="0"/>
                        <a:t> $ Savings</a:t>
                      </a:r>
                      <a:endParaRPr lang="en-US" sz="1400" b="1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Expected Time to Implement</a:t>
                      </a:r>
                      <a:endParaRPr lang="en-US" sz="1400" b="1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Simple</a:t>
                      </a:r>
                      <a:r>
                        <a:rPr lang="en-US" sz="1400" b="1" baseline="0" dirty="0" smtClean="0"/>
                        <a:t> Payback</a:t>
                      </a:r>
                      <a:endParaRPr lang="en-US" sz="1400" b="1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EHS </a:t>
                      </a:r>
                    </a:p>
                    <a:p>
                      <a:pPr algn="ctr"/>
                      <a:r>
                        <a:rPr lang="en-US" sz="1400" b="1" dirty="0" smtClean="0"/>
                        <a:t>Impact</a:t>
                      </a:r>
                      <a:endParaRPr lang="en-US" sz="1400" b="1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Total Score (x)</a:t>
                      </a:r>
                      <a:endParaRPr lang="en-US" sz="1400" b="1" dirty="0"/>
                    </a:p>
                  </a:txBody>
                  <a:tcPr marL="97818" marR="9781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Reduce</a:t>
                      </a:r>
                      <a:r>
                        <a:rPr lang="en-US" sz="1600" baseline="0" dirty="0" smtClean="0"/>
                        <a:t> boiler </a:t>
                      </a:r>
                      <a:r>
                        <a:rPr lang="en-US" sz="1600" baseline="0" dirty="0" err="1" smtClean="0"/>
                        <a:t>blowdown</a:t>
                      </a:r>
                      <a:endParaRPr lang="en-US" sz="1600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144</a:t>
                      </a:r>
                      <a:endParaRPr lang="en-US" sz="1600" dirty="0"/>
                    </a:p>
                  </a:txBody>
                  <a:tcPr marL="97818" marR="9781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Use synthetic lubricants on compressors</a:t>
                      </a:r>
                      <a:endParaRPr lang="en-US" sz="1600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48</a:t>
                      </a:r>
                      <a:endParaRPr lang="en-US" sz="1600" dirty="0"/>
                    </a:p>
                  </a:txBody>
                  <a:tcPr marL="97818" marR="9781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Recover heat from boiler </a:t>
                      </a:r>
                      <a:r>
                        <a:rPr lang="en-US" sz="1600" dirty="0" err="1" smtClean="0"/>
                        <a:t>blowdown</a:t>
                      </a:r>
                      <a:endParaRPr lang="en-US" sz="1600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36</a:t>
                      </a:r>
                      <a:endParaRPr lang="en-US" sz="1600" dirty="0"/>
                    </a:p>
                  </a:txBody>
                  <a:tcPr marL="97818" marR="9781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Replace 40W tubes with 36W EE tubes in office areas</a:t>
                      </a:r>
                      <a:endParaRPr lang="en-US" sz="1600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36</a:t>
                      </a:r>
                      <a:endParaRPr lang="en-US" sz="1600" dirty="0"/>
                    </a:p>
                  </a:txBody>
                  <a:tcPr marL="97818" marR="97818"/>
                </a:tc>
              </a:tr>
            </a:tbl>
          </a:graphicData>
        </a:graphic>
      </p:graphicFrame>
      <p:sp>
        <p:nvSpPr>
          <p:cNvPr id="2257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254A6F0-F449-4FAC-B682-A83879EC2FD7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Improvement Opportunity Recommendations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7772400" cy="40386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70C0"/>
                </a:solidFill>
              </a:rPr>
              <a:t>Initiate implementation of boiler </a:t>
            </a:r>
            <a:r>
              <a:rPr lang="en-US" dirty="0" err="1" smtClean="0">
                <a:solidFill>
                  <a:srgbClr val="0070C0"/>
                </a:solidFill>
              </a:rPr>
              <a:t>blowdown</a:t>
            </a:r>
            <a:r>
              <a:rPr lang="en-US" dirty="0" smtClean="0">
                <a:solidFill>
                  <a:srgbClr val="0070C0"/>
                </a:solidFill>
              </a:rPr>
              <a:t> reduction project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70C0"/>
                </a:solidFill>
              </a:rPr>
              <a:t>Implement heat recovery from boiler </a:t>
            </a:r>
            <a:r>
              <a:rPr lang="en-US" dirty="0" err="1" smtClean="0">
                <a:solidFill>
                  <a:srgbClr val="0070C0"/>
                </a:solidFill>
              </a:rPr>
              <a:t>blowdown</a:t>
            </a:r>
            <a:endParaRPr lang="en-US" dirty="0" smtClean="0">
              <a:solidFill>
                <a:srgbClr val="0070C0"/>
              </a:solidFill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70C0"/>
                </a:solidFill>
              </a:rPr>
              <a:t>Minimal time to implement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70C0"/>
                </a:solidFill>
              </a:rPr>
              <a:t>Good expected annual savings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70C0"/>
                </a:solidFill>
              </a:rPr>
              <a:t>Excellent payback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70C0"/>
                </a:solidFill>
              </a:rPr>
              <a:t>Best option in view of current focus on increased production to meet customer demand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1D94AEB-FE2E-4B45-9180-90DA0AA8FE0E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7699375" cy="685800"/>
          </a:xfrm>
        </p:spPr>
        <p:txBody>
          <a:bodyPr/>
          <a:lstStyle/>
          <a:p>
            <a:pPr eaLnBrk="1" hangingPunct="1"/>
            <a:r>
              <a:rPr lang="en-US" altLang="en-US" smtClean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8305800" cy="5181600"/>
          </a:xfrm>
        </p:spPr>
        <p:txBody>
          <a:bodyPr rtlCol="0">
            <a:noAutofit/>
          </a:bodyPr>
          <a:lstStyle/>
          <a:p>
            <a:pPr marL="405511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rgbClr val="0070C0"/>
                </a:solidFill>
              </a:rPr>
              <a:t>Report on previous action items (Mgt Rep)</a:t>
            </a:r>
          </a:p>
          <a:p>
            <a:pPr marL="405511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rgbClr val="0070C0"/>
                </a:solidFill>
              </a:rPr>
              <a:t>Energy performance summary (Engineering)</a:t>
            </a:r>
          </a:p>
          <a:p>
            <a:pPr marL="805561" lvl="1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rgbClr val="0070C0"/>
                </a:solidFill>
              </a:rPr>
              <a:t>Energy consumption data</a:t>
            </a:r>
          </a:p>
          <a:p>
            <a:pPr marL="805561" lvl="1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rgbClr val="0070C0"/>
                </a:solidFill>
              </a:rPr>
              <a:t>Energy objectives and targets</a:t>
            </a:r>
          </a:p>
          <a:p>
            <a:pPr marL="805561" lvl="1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 smtClean="0">
                <a:solidFill>
                  <a:srgbClr val="0070C0"/>
                </a:solidFill>
              </a:rPr>
              <a:t>EnPIs</a:t>
            </a:r>
            <a:r>
              <a:rPr lang="en-US" sz="2000" dirty="0" smtClean="0">
                <a:solidFill>
                  <a:srgbClr val="0070C0"/>
                </a:solidFill>
              </a:rPr>
              <a:t> &amp; energy performance of SEUs</a:t>
            </a:r>
          </a:p>
          <a:p>
            <a:pPr marL="805561" lvl="1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rgbClr val="0070C0"/>
                </a:solidFill>
              </a:rPr>
              <a:t>Future use and consumption estimates</a:t>
            </a:r>
          </a:p>
          <a:p>
            <a:pPr marL="405511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rgbClr val="0070C0"/>
                </a:solidFill>
              </a:rPr>
              <a:t>Legal and other requirements – compliance and changes  (Legal)</a:t>
            </a:r>
          </a:p>
          <a:p>
            <a:pPr marL="404813" eaLnBrk="1" hangingPunct="1">
              <a:lnSpc>
                <a:spcPct val="120000"/>
              </a:lnSpc>
              <a:spcBef>
                <a:spcPts val="600"/>
              </a:spcBef>
              <a:buFont typeface="Arial" charset="0"/>
              <a:buChar char="•"/>
              <a:defRPr/>
            </a:pPr>
            <a:r>
              <a:rPr lang="en-US" sz="2000" dirty="0" smtClean="0">
                <a:solidFill>
                  <a:srgbClr val="0070C0"/>
                </a:solidFill>
              </a:rPr>
              <a:t>Improvement opportunities and recommendations (Engineering)</a:t>
            </a:r>
          </a:p>
          <a:p>
            <a:pPr marL="404813" eaLnBrk="1" hangingPunct="1">
              <a:lnSpc>
                <a:spcPct val="120000"/>
              </a:lnSpc>
              <a:spcBef>
                <a:spcPts val="600"/>
              </a:spcBef>
              <a:buFont typeface="Arial" charset="0"/>
              <a:buChar char="•"/>
              <a:defRPr/>
            </a:pPr>
            <a:r>
              <a:rPr lang="en-US" sz="2000" dirty="0" err="1" smtClean="0">
                <a:solidFill>
                  <a:srgbClr val="0070C0"/>
                </a:solidFill>
              </a:rPr>
              <a:t>EnMS</a:t>
            </a:r>
            <a:r>
              <a:rPr lang="en-US" sz="2000" dirty="0" smtClean="0">
                <a:solidFill>
                  <a:srgbClr val="0070C0"/>
                </a:solidFill>
              </a:rPr>
              <a:t> audit results (Mgt Rep)</a:t>
            </a:r>
          </a:p>
          <a:p>
            <a:pPr marL="404813" eaLnBrk="1" hangingPunct="1">
              <a:lnSpc>
                <a:spcPct val="120000"/>
              </a:lnSpc>
              <a:spcBef>
                <a:spcPts val="600"/>
              </a:spcBef>
              <a:buFont typeface="Arial" charset="0"/>
              <a:buChar char="•"/>
              <a:defRPr/>
            </a:pPr>
            <a:r>
              <a:rPr lang="en-US" sz="2000" dirty="0" smtClean="0">
                <a:solidFill>
                  <a:srgbClr val="0070C0"/>
                </a:solidFill>
              </a:rPr>
              <a:t>Status of corrective/preventive actions (Mgt Rep)</a:t>
            </a:r>
          </a:p>
          <a:p>
            <a:pPr marL="404813" eaLnBrk="1" hangingPunct="1">
              <a:lnSpc>
                <a:spcPct val="120000"/>
              </a:lnSpc>
              <a:spcBef>
                <a:spcPts val="600"/>
              </a:spcBef>
              <a:buFont typeface="Arial" charset="0"/>
              <a:buChar char="•"/>
              <a:defRPr/>
            </a:pPr>
            <a:r>
              <a:rPr lang="en-US" sz="2000" dirty="0" smtClean="0">
                <a:solidFill>
                  <a:srgbClr val="0070C0"/>
                </a:solidFill>
              </a:rPr>
              <a:t>Energy policy  (Mgt Rep)</a:t>
            </a:r>
          </a:p>
          <a:p>
            <a:pPr marL="404813" eaLnBrk="1" hangingPunct="1">
              <a:lnSpc>
                <a:spcPct val="120000"/>
              </a:lnSpc>
              <a:spcBef>
                <a:spcPts val="600"/>
              </a:spcBef>
              <a:buFont typeface="Arial" charset="0"/>
              <a:buChar char="•"/>
              <a:defRPr/>
            </a:pPr>
            <a:r>
              <a:rPr lang="en-US" sz="2000" dirty="0" smtClean="0">
                <a:solidFill>
                  <a:srgbClr val="0070C0"/>
                </a:solidFill>
              </a:rPr>
              <a:t>Summary of decisions and actions</a:t>
            </a:r>
            <a:endParaRPr lang="en-US" sz="2000" dirty="0" smtClean="0"/>
          </a:p>
          <a:p>
            <a:pPr marL="688975" lvl="1" indent="-342900" eaLnBrk="1" fontAlgn="auto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endParaRPr lang="en-US" sz="2000" dirty="0" smtClean="0"/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BD8B38D-3113-468F-AA6B-ABD7895C3E6C}" type="slidenum">
              <a:rPr lang="de-DE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de-DE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endParaRPr lang="en-US" altLang="en-US" smtClean="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4400" b="1" smtClean="0">
                <a:solidFill>
                  <a:srgbClr val="0070C0"/>
                </a:solidFill>
              </a:rPr>
              <a:t>Status Reports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F010011-577A-4826-96F2-AC1011D8521D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Status of Legal Requirements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09600" y="1752600"/>
          <a:ext cx="7924800" cy="4043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7411"/>
                <a:gridCol w="4507389"/>
              </a:tblGrid>
              <a:tr h="365798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2400" dirty="0"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Calibri"/>
                        </a:rPr>
                        <a:t>Status</a:t>
                      </a:r>
                      <a:endParaRPr lang="en-US" sz="2400" dirty="0"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8485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Calibri"/>
                        </a:rPr>
                        <a:t>Compliance </a:t>
                      </a:r>
                      <a:r>
                        <a:rPr lang="en-US" sz="2400" b="1" dirty="0">
                          <a:latin typeface="Calibri"/>
                          <a:ea typeface="Calibri"/>
                          <a:cs typeface="Calibri"/>
                        </a:rPr>
                        <a:t>with legal requirements</a:t>
                      </a:r>
                      <a:endParaRPr lang="en-US" sz="2400" dirty="0"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Calibri"/>
                        </a:rPr>
                        <a:t>Compliance audits</a:t>
                      </a:r>
                      <a:r>
                        <a:rPr lang="en-US" sz="2400" baseline="0" dirty="0" smtClean="0">
                          <a:latin typeface="Calibri"/>
                          <a:ea typeface="Calibri"/>
                          <a:cs typeface="Calibri"/>
                        </a:rPr>
                        <a:t> conducted 3</a:t>
                      </a:r>
                      <a:r>
                        <a:rPr lang="en-US" sz="2400" baseline="30000" dirty="0" smtClean="0">
                          <a:latin typeface="Calibri"/>
                          <a:ea typeface="Calibri"/>
                          <a:cs typeface="Calibri"/>
                        </a:rPr>
                        <a:t>rd</a:t>
                      </a:r>
                      <a:r>
                        <a:rPr lang="en-US" sz="2400" baseline="0" dirty="0" smtClean="0">
                          <a:latin typeface="Calibri"/>
                          <a:ea typeface="Calibri"/>
                          <a:cs typeface="Calibri"/>
                        </a:rPr>
                        <a:t> Quarter 2010.  No negative findings. </a:t>
                      </a:r>
                      <a:r>
                        <a:rPr lang="en-US" sz="2400" dirty="0" smtClean="0">
                          <a:latin typeface="Calibri"/>
                          <a:ea typeface="Calibri"/>
                          <a:cs typeface="Calibri"/>
                        </a:rPr>
                        <a:t>Currently </a:t>
                      </a:r>
                      <a:r>
                        <a:rPr lang="en-US" sz="2400" dirty="0">
                          <a:latin typeface="Calibri"/>
                          <a:ea typeface="Calibri"/>
                          <a:cs typeface="Calibri"/>
                        </a:rPr>
                        <a:t>in compliance with </a:t>
                      </a:r>
                      <a:r>
                        <a:rPr lang="en-US" sz="2400" dirty="0" smtClean="0">
                          <a:latin typeface="Calibri"/>
                          <a:ea typeface="Calibri"/>
                          <a:cs typeface="Calibri"/>
                        </a:rPr>
                        <a:t>applicable </a:t>
                      </a:r>
                      <a:r>
                        <a:rPr lang="en-US" sz="2400" dirty="0">
                          <a:latin typeface="Calibri"/>
                          <a:ea typeface="Calibri"/>
                          <a:cs typeface="Calibri"/>
                        </a:rPr>
                        <a:t>legal </a:t>
                      </a:r>
                      <a:r>
                        <a:rPr lang="en-US" sz="2400" dirty="0" smtClean="0">
                          <a:latin typeface="Calibri"/>
                          <a:ea typeface="Calibri"/>
                          <a:cs typeface="Calibri"/>
                        </a:rPr>
                        <a:t>requirements</a:t>
                      </a:r>
                      <a:r>
                        <a:rPr lang="en-US" sz="2400" dirty="0">
                          <a:latin typeface="Calibri"/>
                          <a:ea typeface="Calibri"/>
                          <a:cs typeface="Calibri"/>
                        </a:rPr>
                        <a:t>.  </a:t>
                      </a:r>
                      <a:endParaRPr lang="en-US" sz="2400" dirty="0" smtClean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18289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Calibri"/>
                        </a:rPr>
                        <a:t>Changes </a:t>
                      </a:r>
                      <a:r>
                        <a:rPr lang="en-US" sz="2400" b="1" dirty="0">
                          <a:latin typeface="Calibri"/>
                          <a:ea typeface="Calibri"/>
                          <a:cs typeface="Calibri"/>
                        </a:rPr>
                        <a:t>in legal and other requirements</a:t>
                      </a:r>
                      <a:endParaRPr lang="en-US" sz="2400" dirty="0"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Calibri"/>
                        </a:rPr>
                        <a:t>Maintenance is currently monitoring </a:t>
                      </a:r>
                      <a:r>
                        <a:rPr lang="en-US" sz="2400" dirty="0" smtClean="0">
                          <a:latin typeface="Calibri"/>
                          <a:ea typeface="Calibri"/>
                          <a:cs typeface="Calibri"/>
                        </a:rPr>
                        <a:t>County Commission consideration of </a:t>
                      </a:r>
                      <a:r>
                        <a:rPr lang="en-US" sz="2400" baseline="0" dirty="0" smtClean="0">
                          <a:latin typeface="Calibri"/>
                          <a:ea typeface="Calibri"/>
                          <a:cs typeface="Calibri"/>
                        </a:rPr>
                        <a:t>proposed </a:t>
                      </a:r>
                      <a:r>
                        <a:rPr lang="en-US" sz="2400" dirty="0" smtClean="0">
                          <a:latin typeface="Calibri"/>
                          <a:ea typeface="Calibri"/>
                          <a:cs typeface="Calibri"/>
                        </a:rPr>
                        <a:t>ordinance </a:t>
                      </a:r>
                      <a:r>
                        <a:rPr lang="en-US" sz="2400" dirty="0">
                          <a:latin typeface="Calibri"/>
                          <a:ea typeface="Calibri"/>
                          <a:cs typeface="Calibri"/>
                        </a:rPr>
                        <a:t>relative to automatic control of exterior lighting.</a:t>
                      </a:r>
                      <a:endParaRPr lang="en-US" sz="2400" dirty="0"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561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9D69932-DB90-457F-B0E4-10294C02C631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Status of 2010 EnMS Audits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66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6133268-46B8-4586-BF13-B83D4DAFC72B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EnMS Audit Results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925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4237"/>
                <a:gridCol w="896663"/>
                <a:gridCol w="896663"/>
                <a:gridCol w="5132037"/>
              </a:tblGrid>
              <a:tr h="457276">
                <a:tc gridSpan="4"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Nonconformities: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97818" marR="97818" marT="45728" marB="45728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90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Date</a:t>
                      </a:r>
                      <a:endParaRPr lang="en-US" sz="1800" b="1" dirty="0"/>
                    </a:p>
                  </a:txBody>
                  <a:tcPr marL="97818" marR="97818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Major</a:t>
                      </a:r>
                      <a:endParaRPr lang="en-US" sz="1800" b="1" dirty="0"/>
                    </a:p>
                  </a:txBody>
                  <a:tcPr marL="97818" marR="97818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Minor</a:t>
                      </a:r>
                      <a:endParaRPr lang="en-US" sz="1800" b="1" dirty="0"/>
                    </a:p>
                  </a:txBody>
                  <a:tcPr marL="97818" marR="97818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Comments</a:t>
                      </a:r>
                      <a:endParaRPr lang="en-US" sz="1800" b="1" dirty="0"/>
                    </a:p>
                  </a:txBody>
                  <a:tcPr marL="97818" marR="97818" marT="45728" marB="45728"/>
                </a:tc>
              </a:tr>
              <a:tr h="39630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12/19/10</a:t>
                      </a:r>
                      <a:endParaRPr lang="en-US" sz="2000" dirty="0"/>
                    </a:p>
                  </a:txBody>
                  <a:tcPr marL="97818" marR="97818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 marL="97818" marR="97818"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 marL="97818" marR="97818" marT="45728" marB="45728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 findings related to documentation; </a:t>
                      </a:r>
                      <a:endParaRPr lang="en-US" sz="2000" dirty="0"/>
                    </a:p>
                  </a:txBody>
                  <a:tcPr marL="97818" marR="97818" marT="45728" marB="45728"/>
                </a:tc>
              </a:tr>
              <a:tr h="701156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97818" marR="97818" marT="45728" marB="45728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97818" marR="97818" marT="45728" marB="45728"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97818" marR="97818" marT="45728" marB="45728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 finding related to main dryer operational controls</a:t>
                      </a:r>
                      <a:endParaRPr lang="en-US" sz="2000" dirty="0"/>
                    </a:p>
                  </a:txBody>
                  <a:tcPr marL="97818" marR="97818" marT="45728" marB="45728"/>
                </a:tc>
              </a:tr>
            </a:tbl>
          </a:graphicData>
        </a:graphic>
      </p:graphicFrame>
      <p:sp>
        <p:nvSpPr>
          <p:cNvPr id="2767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1EA4264-62F4-40B6-8A3A-F5C698DA8A7D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5800" y="3962400"/>
          <a:ext cx="7772400" cy="1736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2400"/>
              </a:tblGrid>
              <a:tr h="4570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Positive findings:</a:t>
                      </a:r>
                    </a:p>
                  </a:txBody>
                  <a:tcPr marT="45659" marB="45659"/>
                </a:tc>
              </a:tr>
              <a:tr h="639857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1.</a:t>
                      </a:r>
                      <a:r>
                        <a:rPr lang="en-US" sz="1800" baseline="0" dirty="0" smtClean="0"/>
                        <a:t> CCTVs in break rooms now run “Energy Tips” videos produced by the Energy Team, supporting internal communications on energy conservation.</a:t>
                      </a:r>
                      <a:endParaRPr lang="en-US" sz="1800" dirty="0"/>
                    </a:p>
                  </a:txBody>
                  <a:tcPr marT="45659" marB="45659"/>
                </a:tc>
              </a:tr>
              <a:tr h="639857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2. All energy data now loaded into new Corporate software package which</a:t>
                      </a:r>
                      <a:r>
                        <a:rPr lang="en-US" sz="1800" baseline="0" dirty="0" smtClean="0"/>
                        <a:t> will manage monthly reporting and GHG calculations.</a:t>
                      </a:r>
                      <a:endParaRPr lang="en-US" sz="1800" dirty="0"/>
                    </a:p>
                  </a:txBody>
                  <a:tcPr marT="45659" marB="45659"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28800"/>
          <a:ext cx="8183562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867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198AE5A-6490-44D2-882F-CE1953EEE959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28676" name="TextBox 5"/>
          <p:cNvSpPr txBox="1">
            <a:spLocks noChangeArrowheads="1"/>
          </p:cNvSpPr>
          <p:nvPr/>
        </p:nvSpPr>
        <p:spPr bwMode="auto">
          <a:xfrm>
            <a:off x="533400" y="838200"/>
            <a:ext cx="80660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Status of Corrective and Preventive Actions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Energy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7693025" cy="419100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b="1" dirty="0" smtClean="0">
                <a:solidFill>
                  <a:srgbClr val="0000FF"/>
                </a:solidFill>
              </a:rPr>
              <a:t>As an energy intense manufacturer of specialty glass, XYZ Inc. strives to reduce its energy consumption and costs and promote the long-term environmental and economic sustainability of its operations.  We are committed to: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rgbClr val="0000FF"/>
                </a:solidFill>
              </a:rPr>
              <a:t>R</a:t>
            </a:r>
            <a:r>
              <a:rPr lang="en-US" sz="2000" dirty="0" smtClean="0"/>
              <a:t>educe energy consumption in our manufacturing operations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rgbClr val="0000FF"/>
                </a:solidFill>
              </a:rPr>
              <a:t>E</a:t>
            </a:r>
            <a:r>
              <a:rPr lang="en-US" sz="2000" dirty="0" smtClean="0"/>
              <a:t>nsure continual improvement in our energy performance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rgbClr val="0000FF"/>
                </a:solidFill>
              </a:rPr>
              <a:t>D</a:t>
            </a:r>
            <a:r>
              <a:rPr lang="en-US" sz="2000" dirty="0" smtClean="0"/>
              <a:t>eploy information and resources to achieve our objectives and targets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rgbClr val="0000FF"/>
                </a:solidFill>
              </a:rPr>
              <a:t>U</a:t>
            </a:r>
            <a:r>
              <a:rPr lang="en-US" sz="2000" dirty="0" smtClean="0"/>
              <a:t>phold legal and other requirements regarding energy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rgbClr val="0000FF"/>
                </a:solidFill>
              </a:rPr>
              <a:t>C</a:t>
            </a:r>
            <a:r>
              <a:rPr lang="en-US" sz="2000" dirty="0" smtClean="0"/>
              <a:t>onsider energy performance improvements in design and modification of our facilities, equipment, systems and processes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rgbClr val="0000FF"/>
                </a:solidFill>
              </a:rPr>
              <a:t>E</a:t>
            </a:r>
            <a:r>
              <a:rPr lang="en-US" sz="2000" dirty="0" smtClean="0"/>
              <a:t>ffectively procure and utilize energy-efficient products and services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1B3C899-66E5-4137-B1FB-3F1AA9830EC6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Summary of Decisions and Actions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r>
              <a:rPr lang="en-US" altLang="en-US" smtClean="0"/>
              <a:t> </a:t>
            </a:r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r>
              <a:rPr lang="en-US" altLang="en-US" smtClean="0"/>
              <a:t> </a:t>
            </a:r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r>
              <a:rPr lang="en-US" altLang="en-US" smtClean="0"/>
              <a:t> </a:t>
            </a:r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r>
              <a:rPr lang="en-US" altLang="en-US" smtClean="0"/>
              <a:t> </a:t>
            </a:r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r>
              <a:rPr lang="en-US" altLang="en-US" smtClean="0"/>
              <a:t> 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5700405-6F4A-4212-A171-A382640886E5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endParaRPr lang="en-US" altLang="en-US" smtClean="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4400" smtClean="0"/>
              <a:t>Next Management Review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4400" smtClean="0"/>
              <a:t>April 30, 2011</a:t>
            </a: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CE7C9E3-8FA3-428B-B011-7C95F90E516B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Report on Action Items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</p:nvPr>
        </p:nvGraphicFramePr>
        <p:xfrm>
          <a:off x="228600" y="1524000"/>
          <a:ext cx="8610600" cy="464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5654615"/>
                <a:gridCol w="974785"/>
              </a:tblGrid>
              <a:tr h="317760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Arial"/>
                          <a:ea typeface="Calibri"/>
                        </a:rPr>
                        <a:t>Status of actions from previous management reviews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2064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Calibri"/>
                        </a:rPr>
                        <a:t>Action item</a:t>
                      </a:r>
                      <a:endParaRPr lang="en-US" sz="1600" dirty="0"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Calibri"/>
                        </a:rPr>
                        <a:t>Status</a:t>
                      </a:r>
                      <a:endParaRPr lang="en-US" sz="1600" dirty="0"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Calibri"/>
                        </a:rPr>
                        <a:t>Complete</a:t>
                      </a:r>
                      <a:endParaRPr lang="en-US" sz="1600" dirty="0"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38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Calibri"/>
                        </a:rPr>
                        <a:t>Initiate planning for boiler </a:t>
                      </a:r>
                      <a:r>
                        <a:rPr lang="en-US" sz="1600" dirty="0" err="1" smtClean="0">
                          <a:latin typeface="Calibri"/>
                          <a:ea typeface="Calibri"/>
                          <a:cs typeface="Calibri"/>
                        </a:rPr>
                        <a:t>blowdown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Calibri"/>
                        </a:rPr>
                        <a:t>reduction project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Calibri"/>
                        </a:rPr>
                        <a:t>(SEU)</a:t>
                      </a:r>
                      <a:endParaRPr lang="en-US" sz="1600" dirty="0"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-3143250" algn="l"/>
                          <a:tab pos="800100" algn="l"/>
                        </a:tabLst>
                      </a:pPr>
                      <a:r>
                        <a:rPr lang="en-US" sz="1600" dirty="0">
                          <a:latin typeface="Calibri"/>
                          <a:ea typeface="Calibri"/>
                          <a:cs typeface="Calibri"/>
                        </a:rPr>
                        <a:t>Project plan developed and coordinated with engineering, maintenance and purchasing.</a:t>
                      </a:r>
                      <a:endParaRPr lang="en-US" sz="1600" dirty="0">
                        <a:latin typeface="Arial"/>
                        <a:ea typeface="Calibri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-3143250" algn="l"/>
                          <a:tab pos="800100" algn="l"/>
                        </a:tabLst>
                      </a:pPr>
                      <a:r>
                        <a:rPr lang="en-US" sz="1600" dirty="0">
                          <a:latin typeface="Calibri"/>
                          <a:ea typeface="Calibri"/>
                          <a:cs typeface="Calibri"/>
                        </a:rPr>
                        <a:t>Reviewed with COO WRT company strategic plan, budgets, production forecast, materials, energy performance improvement, payback, labor and contractor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Calibri"/>
                        </a:rPr>
                        <a:t>availability.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-3143250" algn="l"/>
                          <a:tab pos="800100" algn="l"/>
                        </a:tabLs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Calibri"/>
                        </a:rPr>
                        <a:t>Project ready to proceed.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3143250" algn="l"/>
                        </a:tabLst>
                      </a:pPr>
                      <a:r>
                        <a:rPr lang="en-US" sz="1600" smtClean="0">
                          <a:latin typeface="Calibri"/>
                          <a:ea typeface="Calibri"/>
                          <a:cs typeface="Calibri"/>
                        </a:rPr>
                        <a:t>12/22/10</a:t>
                      </a:r>
                      <a:endParaRPr lang="en-US" sz="1600" dirty="0"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825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Calibri"/>
                        </a:rPr>
                        <a:t>Conduct 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Calibri"/>
                        </a:rPr>
                        <a:t>awareness training for administrative staff</a:t>
                      </a:r>
                      <a:endParaRPr lang="en-US" sz="1600" dirty="0"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Calibri"/>
                        </a:rPr>
                        <a:t>27 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Calibri"/>
                        </a:rPr>
                        <a:t>Staff trained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Calibri"/>
                        </a:rPr>
                        <a:t>1/11/13</a:t>
                      </a:r>
                      <a:endParaRPr lang="en-US" sz="1600" dirty="0">
                        <a:latin typeface="Arial"/>
                        <a:ea typeface="Calibri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Calibri"/>
                        </a:rPr>
                        <a:t>Topics included: What is an </a:t>
                      </a:r>
                      <a:r>
                        <a:rPr lang="en-US" sz="1600" dirty="0" err="1">
                          <a:latin typeface="Calibri"/>
                          <a:ea typeface="Calibri"/>
                          <a:cs typeface="Calibri"/>
                        </a:rPr>
                        <a:t>EnMS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Calibri"/>
                        </a:rPr>
                        <a:t>? What is its purpose? Key personnel, energy policy, SEUs, </a:t>
                      </a:r>
                      <a:r>
                        <a:rPr lang="en-US" sz="1600" dirty="0" err="1">
                          <a:latin typeface="Calibri"/>
                          <a:ea typeface="Calibri"/>
                          <a:cs typeface="Calibri"/>
                        </a:rPr>
                        <a:t>EnPIs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Calibri"/>
                        </a:rPr>
                        <a:t>, personal roles relative to </a:t>
                      </a:r>
                      <a:r>
                        <a:rPr lang="en-US" sz="1600" dirty="0" err="1">
                          <a:latin typeface="Calibri"/>
                          <a:ea typeface="Calibri"/>
                          <a:cs typeface="Calibri"/>
                        </a:rPr>
                        <a:t>EnMS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Calibri"/>
                        </a:rPr>
                        <a:t>, objectives and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Calibri"/>
                        </a:rPr>
                        <a:t>targets.</a:t>
                      </a:r>
                      <a:endParaRPr lang="en-US" sz="1600" dirty="0"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Calibri"/>
                        </a:rPr>
                        <a:t>1/11/11</a:t>
                      </a:r>
                      <a:endParaRPr lang="en-US" sz="1600" dirty="0"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3563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Calibri"/>
                        </a:rPr>
                        <a:t>Update energy performance improvement opportunities list</a:t>
                      </a:r>
                      <a:endParaRPr lang="en-US" sz="1600" dirty="0"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800100" algn="l"/>
                        </a:tabLst>
                      </a:pPr>
                      <a:endParaRPr lang="en-US" sz="1600" dirty="0" smtClean="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800100" algn="l"/>
                        </a:tabLs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Calibri"/>
                        </a:rPr>
                        <a:t>Reviewed 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Calibri"/>
                        </a:rPr>
                        <a:t>prioritized opportunity list with engineering, maintenance, purchasing and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Calibri"/>
                        </a:rPr>
                        <a:t>COO.</a:t>
                      </a:r>
                      <a:endParaRPr lang="en-US" sz="1600" dirty="0">
                        <a:latin typeface="Arial"/>
                        <a:ea typeface="Calibri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latin typeface="Calibri"/>
                          <a:ea typeface="Calibri"/>
                          <a:cs typeface="Calibri"/>
                        </a:rPr>
                        <a:t>Reviewed and confirmed opportunity criteria and 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Calibri"/>
                        </a:rPr>
                        <a:t>ratings.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latin typeface="Calibri"/>
                          <a:ea typeface="Calibri"/>
                        </a:rPr>
                        <a:t>List</a:t>
                      </a:r>
                      <a:r>
                        <a:rPr lang="en-US" sz="1600" baseline="0" dirty="0" smtClean="0">
                          <a:latin typeface="Calibri"/>
                          <a:ea typeface="Calibri"/>
                        </a:rPr>
                        <a:t> is up to date.</a:t>
                      </a:r>
                      <a:endParaRPr lang="en-US" sz="1600" dirty="0"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latin typeface="Arial"/>
                        <a:ea typeface="Calibri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Calibri"/>
                        </a:rPr>
                        <a:t>1/27/11</a:t>
                      </a:r>
                      <a:endParaRPr lang="en-US" sz="1600" dirty="0">
                        <a:latin typeface="Arial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171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9410FC6-F143-48D5-9C30-E85C3DD3EEBE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endParaRPr lang="en-US" altLang="en-US" smtClean="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4400" b="1" smtClean="0">
                <a:solidFill>
                  <a:srgbClr val="0070C0"/>
                </a:solidFill>
              </a:rPr>
              <a:t>Energy Performance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4400" b="1" smtClean="0">
                <a:solidFill>
                  <a:srgbClr val="0070C0"/>
                </a:solidFill>
              </a:rPr>
              <a:t>Summary</a:t>
            </a:r>
          </a:p>
        </p:txBody>
      </p:sp>
      <p:sp>
        <p:nvSpPr>
          <p:cNvPr id="717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89D4028-536E-479F-AE42-532A306E2F59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Facility Energy Consumption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FC4CC43-EC08-4D13-AC02-9DF6167F9D98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Boiler Energy Consumption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0016B46-44AC-441E-9EC9-A86CD71E46A4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Dryer Energy Consumption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1C244D8-6DC3-414E-98EB-39CD9CDFC84B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Objectives and Targets Performance Summary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9989"/>
                <a:gridCol w="2037870"/>
                <a:gridCol w="1874841"/>
                <a:gridCol w="1626899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2010 Target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(MMBtu)</a:t>
                      </a:r>
                      <a:endParaRPr lang="en-US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2010 Actual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(MMBtu)</a:t>
                      </a:r>
                      <a:endParaRPr lang="en-US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% Change</a:t>
                      </a:r>
                      <a:endParaRPr lang="en-US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 marL="97818" marR="9781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latin typeface="Calibri" pitchFamily="34" charset="0"/>
                        </a:rPr>
                        <a:t>Objective</a:t>
                      </a:r>
                      <a:r>
                        <a:rPr lang="en-US" b="1" dirty="0" smtClean="0">
                          <a:latin typeface="Calibri" pitchFamily="34" charset="0"/>
                        </a:rPr>
                        <a:t>:</a:t>
                      </a:r>
                    </a:p>
                    <a:p>
                      <a:r>
                        <a:rPr lang="en-US" dirty="0" smtClean="0">
                          <a:latin typeface="Calibri" pitchFamily="34" charset="0"/>
                        </a:rPr>
                        <a:t>5% reduction in facility</a:t>
                      </a:r>
                      <a:r>
                        <a:rPr lang="en-US" baseline="0" dirty="0" smtClean="0">
                          <a:latin typeface="Calibri" pitchFamily="34" charset="0"/>
                        </a:rPr>
                        <a:t> natural gas consumption from 2009 baseline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74,487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97818" marR="978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80,385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97818" marR="978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2.5% ↑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97818" marR="97818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latin typeface="Calibri" pitchFamily="34" charset="0"/>
                        </a:rPr>
                        <a:t>Target 1</a:t>
                      </a:r>
                      <a:r>
                        <a:rPr lang="en-US" b="1" dirty="0" smtClean="0">
                          <a:latin typeface="Calibri" pitchFamily="34" charset="0"/>
                        </a:rPr>
                        <a:t>:</a:t>
                      </a:r>
                    </a:p>
                    <a:p>
                      <a:r>
                        <a:rPr lang="en-US" dirty="0" smtClean="0">
                          <a:latin typeface="Calibri" pitchFamily="34" charset="0"/>
                        </a:rPr>
                        <a:t>5% reduction in boiler natural</a:t>
                      </a:r>
                      <a:r>
                        <a:rPr lang="en-US" baseline="0" dirty="0" smtClean="0">
                          <a:latin typeface="Calibri" pitchFamily="34" charset="0"/>
                        </a:rPr>
                        <a:t> gas consumption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40,418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97818" marR="978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43,200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97818" marR="978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1.5% ↑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97818" marR="97818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latin typeface="Calibri" pitchFamily="34" charset="0"/>
                        </a:rPr>
                        <a:t>Target 2</a:t>
                      </a:r>
                      <a:r>
                        <a:rPr lang="en-US" b="1" dirty="0" smtClean="0">
                          <a:latin typeface="Calibri" pitchFamily="34" charset="0"/>
                        </a:rPr>
                        <a:t>:</a:t>
                      </a:r>
                      <a:r>
                        <a:rPr lang="en-US" dirty="0" smtClean="0">
                          <a:latin typeface="Calibri" pitchFamily="34" charset="0"/>
                        </a:rPr>
                        <a:t> </a:t>
                      </a:r>
                    </a:p>
                    <a:p>
                      <a:r>
                        <a:rPr lang="en-US" dirty="0" smtClean="0">
                          <a:latin typeface="Calibri" pitchFamily="34" charset="0"/>
                        </a:rPr>
                        <a:t>5% reduction</a:t>
                      </a:r>
                      <a:r>
                        <a:rPr lang="en-US" baseline="0" dirty="0" smtClean="0">
                          <a:latin typeface="Calibri" pitchFamily="34" charset="0"/>
                        </a:rPr>
                        <a:t> in dryer natural gas consumption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97818" marR="978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34,069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97818" marR="978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37,185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97818" marR="978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</a:rPr>
                        <a:t>3.7% ↑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 marL="97818" marR="97818" anchor="ctr"/>
                </a:tc>
              </a:tr>
            </a:tbl>
          </a:graphicData>
        </a:graphic>
      </p:graphicFrame>
      <p:sp>
        <p:nvSpPr>
          <p:cNvPr id="1129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0E8615A-1C8F-4DEB-96F1-D481BDCEA65A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11295" name="TextBox 5"/>
          <p:cNvSpPr txBox="1">
            <a:spLocks noChangeArrowheads="1"/>
          </p:cNvSpPr>
          <p:nvPr/>
        </p:nvSpPr>
        <p:spPr bwMode="auto">
          <a:xfrm>
            <a:off x="838200" y="5791200"/>
            <a:ext cx="7315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i="1">
                <a:latin typeface="Arial" panose="020B0604020202020204" pitchFamily="34" charset="0"/>
              </a:rPr>
              <a:t>Note:  See separate handout of corrective action taken to adjust EnPIs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i="1">
                <a:latin typeface="Arial" panose="020B0604020202020204" pitchFamily="34" charset="0"/>
              </a:rPr>
              <a:t>for changes in temperature and production.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Facility EnPI Performance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9FE3BF7-4653-4A12-93D7-2E0786D568A9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apsules 1">
    <a:dk1>
      <a:srgbClr val="003366"/>
    </a:dk1>
    <a:lt1>
      <a:srgbClr val="FFFFFF"/>
    </a:lt1>
    <a:dk2>
      <a:srgbClr val="006666"/>
    </a:dk2>
    <a:lt2>
      <a:srgbClr val="666699"/>
    </a:lt2>
    <a:accent1>
      <a:srgbClr val="33CCCC"/>
    </a:accent1>
    <a:accent2>
      <a:srgbClr val="99CC99"/>
    </a:accent2>
    <a:accent3>
      <a:srgbClr val="FFFFFF"/>
    </a:accent3>
    <a:accent4>
      <a:srgbClr val="002A56"/>
    </a:accent4>
    <a:accent5>
      <a:srgbClr val="ADE2E2"/>
    </a:accent5>
    <a:accent6>
      <a:srgbClr val="8AB98A"/>
    </a:accent6>
    <a:hlink>
      <a:srgbClr val="003366"/>
    </a:hlink>
    <a:folHlink>
      <a:srgbClr val="CC99FF"/>
    </a:folHlink>
  </a:clrScheme>
  <a:fontScheme name="Capsules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Capsules 1">
    <a:dk1>
      <a:srgbClr val="003366"/>
    </a:dk1>
    <a:lt1>
      <a:srgbClr val="FFFFFF"/>
    </a:lt1>
    <a:dk2>
      <a:srgbClr val="006666"/>
    </a:dk2>
    <a:lt2>
      <a:srgbClr val="666699"/>
    </a:lt2>
    <a:accent1>
      <a:srgbClr val="33CCCC"/>
    </a:accent1>
    <a:accent2>
      <a:srgbClr val="99CC99"/>
    </a:accent2>
    <a:accent3>
      <a:srgbClr val="FFFFFF"/>
    </a:accent3>
    <a:accent4>
      <a:srgbClr val="002A56"/>
    </a:accent4>
    <a:accent5>
      <a:srgbClr val="ADE2E2"/>
    </a:accent5>
    <a:accent6>
      <a:srgbClr val="8AB98A"/>
    </a:accent6>
    <a:hlink>
      <a:srgbClr val="003366"/>
    </a:hlink>
    <a:folHlink>
      <a:srgbClr val="CC99FF"/>
    </a:folHlink>
  </a:clrScheme>
  <a:fontScheme name="Capsules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Capsules 1">
    <a:dk1>
      <a:srgbClr val="003366"/>
    </a:dk1>
    <a:lt1>
      <a:srgbClr val="FFFFFF"/>
    </a:lt1>
    <a:dk2>
      <a:srgbClr val="006666"/>
    </a:dk2>
    <a:lt2>
      <a:srgbClr val="666699"/>
    </a:lt2>
    <a:accent1>
      <a:srgbClr val="33CCCC"/>
    </a:accent1>
    <a:accent2>
      <a:srgbClr val="99CC99"/>
    </a:accent2>
    <a:accent3>
      <a:srgbClr val="FFFFFF"/>
    </a:accent3>
    <a:accent4>
      <a:srgbClr val="002A56"/>
    </a:accent4>
    <a:accent5>
      <a:srgbClr val="ADE2E2"/>
    </a:accent5>
    <a:accent6>
      <a:srgbClr val="8AB98A"/>
    </a:accent6>
    <a:hlink>
      <a:srgbClr val="003366"/>
    </a:hlink>
    <a:folHlink>
      <a:srgbClr val="CC99FF"/>
    </a:folHlink>
  </a:clrScheme>
  <a:fontScheme name="Capsules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Capsules 1">
    <a:dk1>
      <a:srgbClr val="003366"/>
    </a:dk1>
    <a:lt1>
      <a:srgbClr val="FFFFFF"/>
    </a:lt1>
    <a:dk2>
      <a:srgbClr val="006666"/>
    </a:dk2>
    <a:lt2>
      <a:srgbClr val="666699"/>
    </a:lt2>
    <a:accent1>
      <a:srgbClr val="33CCCC"/>
    </a:accent1>
    <a:accent2>
      <a:srgbClr val="99CC99"/>
    </a:accent2>
    <a:accent3>
      <a:srgbClr val="FFFFFF"/>
    </a:accent3>
    <a:accent4>
      <a:srgbClr val="002A56"/>
    </a:accent4>
    <a:accent5>
      <a:srgbClr val="ADE2E2"/>
    </a:accent5>
    <a:accent6>
      <a:srgbClr val="8AB98A"/>
    </a:accent6>
    <a:hlink>
      <a:srgbClr val="003366"/>
    </a:hlink>
    <a:folHlink>
      <a:srgbClr val="CC99FF"/>
    </a:folHlink>
  </a:clrScheme>
  <a:fontScheme name="Capsules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Capsules 1">
    <a:dk1>
      <a:srgbClr val="003366"/>
    </a:dk1>
    <a:lt1>
      <a:srgbClr val="FFFFFF"/>
    </a:lt1>
    <a:dk2>
      <a:srgbClr val="006666"/>
    </a:dk2>
    <a:lt2>
      <a:srgbClr val="666699"/>
    </a:lt2>
    <a:accent1>
      <a:srgbClr val="33CCCC"/>
    </a:accent1>
    <a:accent2>
      <a:srgbClr val="99CC99"/>
    </a:accent2>
    <a:accent3>
      <a:srgbClr val="FFFFFF"/>
    </a:accent3>
    <a:accent4>
      <a:srgbClr val="002A56"/>
    </a:accent4>
    <a:accent5>
      <a:srgbClr val="ADE2E2"/>
    </a:accent5>
    <a:accent6>
      <a:srgbClr val="8AB98A"/>
    </a:accent6>
    <a:hlink>
      <a:srgbClr val="003366"/>
    </a:hlink>
    <a:folHlink>
      <a:srgbClr val="CC99FF"/>
    </a:folHlink>
  </a:clrScheme>
  <a:fontScheme name="Capsules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Capsules 1">
    <a:dk1>
      <a:srgbClr val="003366"/>
    </a:dk1>
    <a:lt1>
      <a:srgbClr val="FFFFFF"/>
    </a:lt1>
    <a:dk2>
      <a:srgbClr val="006666"/>
    </a:dk2>
    <a:lt2>
      <a:srgbClr val="666699"/>
    </a:lt2>
    <a:accent1>
      <a:srgbClr val="33CCCC"/>
    </a:accent1>
    <a:accent2>
      <a:srgbClr val="99CC99"/>
    </a:accent2>
    <a:accent3>
      <a:srgbClr val="FFFFFF"/>
    </a:accent3>
    <a:accent4>
      <a:srgbClr val="002A56"/>
    </a:accent4>
    <a:accent5>
      <a:srgbClr val="ADE2E2"/>
    </a:accent5>
    <a:accent6>
      <a:srgbClr val="8AB98A"/>
    </a:accent6>
    <a:hlink>
      <a:srgbClr val="003366"/>
    </a:hlink>
    <a:folHlink>
      <a:srgbClr val="CC99FF"/>
    </a:folHlink>
  </a:clrScheme>
  <a:fontScheme name="Capsules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0CCAB985966244A2EB7D5EE12645C5" ma:contentTypeVersion="2" ma:contentTypeDescription="Create a new document." ma:contentTypeScope="" ma:versionID="fbed22fde692670813ece212ce7cae98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3B98997-C012-4352-9105-CB820D4523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DC14EFCB-8703-4220-8D29-52C592A7A2E3}">
  <ds:schemaRefs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www.w3.org/XML/1998/namespace"/>
    <ds:schemaRef ds:uri="http://purl.org/dc/elements/1.1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3421</TotalTime>
  <Words>1005</Words>
  <Application>Microsoft Office PowerPoint</Application>
  <PresentationFormat>On-screen Show (4:3)</PresentationFormat>
  <Paragraphs>271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Symbol</vt:lpstr>
      <vt:lpstr>Wingdings</vt:lpstr>
      <vt:lpstr>Times New Roman</vt:lpstr>
      <vt:lpstr>Office Theme</vt:lpstr>
      <vt:lpstr>EnMS Management Review </vt:lpstr>
      <vt:lpstr>Agenda</vt:lpstr>
      <vt:lpstr>Report on Action Items</vt:lpstr>
      <vt:lpstr>PowerPoint Presentation</vt:lpstr>
      <vt:lpstr>Facility Energy Consumption</vt:lpstr>
      <vt:lpstr>Boiler Energy Consumption</vt:lpstr>
      <vt:lpstr>Dryer Energy Consumption</vt:lpstr>
      <vt:lpstr>Objectives and Targets Performance Summary</vt:lpstr>
      <vt:lpstr>Facility EnPI Performance</vt:lpstr>
      <vt:lpstr>Boiler EnPI Performance</vt:lpstr>
      <vt:lpstr>Dryer EnPI Performance</vt:lpstr>
      <vt:lpstr>Significant Energy Uses</vt:lpstr>
      <vt:lpstr>SEUs Energy Consumption (%)</vt:lpstr>
      <vt:lpstr>SEUs Energy Costs</vt:lpstr>
      <vt:lpstr>SEUs Current Energy Performance</vt:lpstr>
      <vt:lpstr>Future Use/Consumption Estimates</vt:lpstr>
      <vt:lpstr>PowerPoint Presentation</vt:lpstr>
      <vt:lpstr>Top Improvement Opportunities</vt:lpstr>
      <vt:lpstr>Improvement Opportunity Recommendations</vt:lpstr>
      <vt:lpstr>PowerPoint Presentation</vt:lpstr>
      <vt:lpstr>Status of Legal Requirements</vt:lpstr>
      <vt:lpstr>Status of 2010 EnMS Audits</vt:lpstr>
      <vt:lpstr>EnMS Audit Results</vt:lpstr>
      <vt:lpstr>PowerPoint Presentation</vt:lpstr>
      <vt:lpstr>Energy Policy</vt:lpstr>
      <vt:lpstr>Summary of Decisions and Actions</vt:lpstr>
      <vt:lpstr>PowerPoint Presentation</vt:lpstr>
    </vt:vector>
  </TitlesOfParts>
  <Company>Georgia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Review Presentation (example)</dc:title>
  <dc:creator>Holly Grell- Lawe</dc:creator>
  <cp:lastModifiedBy>Ridah Sabouni</cp:lastModifiedBy>
  <cp:revision>329</cp:revision>
  <dcterms:created xsi:type="dcterms:W3CDTF">2010-09-23T19:00:13Z</dcterms:created>
  <dcterms:modified xsi:type="dcterms:W3CDTF">2017-02-09T19:07:48Z</dcterms:modified>
</cp:coreProperties>
</file>